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56"/>
  </p:notesMasterIdLst>
  <p:handoutMasterIdLst>
    <p:handoutMasterId r:id="rId57"/>
  </p:handoutMasterIdLst>
  <p:sldIdLst>
    <p:sldId id="256" r:id="rId2"/>
    <p:sldId id="337" r:id="rId3"/>
    <p:sldId id="331" r:id="rId4"/>
    <p:sldId id="345" r:id="rId5"/>
    <p:sldId id="344" r:id="rId6"/>
    <p:sldId id="334" r:id="rId7"/>
    <p:sldId id="339" r:id="rId8"/>
    <p:sldId id="342" r:id="rId9"/>
    <p:sldId id="340" r:id="rId10"/>
    <p:sldId id="349" r:id="rId11"/>
    <p:sldId id="294" r:id="rId12"/>
    <p:sldId id="361" r:id="rId13"/>
    <p:sldId id="357" r:id="rId14"/>
    <p:sldId id="351" r:id="rId15"/>
    <p:sldId id="363" r:id="rId16"/>
    <p:sldId id="365" r:id="rId17"/>
    <p:sldId id="364" r:id="rId18"/>
    <p:sldId id="362" r:id="rId19"/>
    <p:sldId id="360" r:id="rId20"/>
    <p:sldId id="375" r:id="rId21"/>
    <p:sldId id="366" r:id="rId22"/>
    <p:sldId id="259" r:id="rId23"/>
    <p:sldId id="288" r:id="rId24"/>
    <p:sldId id="368" r:id="rId25"/>
    <p:sldId id="281" r:id="rId26"/>
    <p:sldId id="282" r:id="rId27"/>
    <p:sldId id="283" r:id="rId28"/>
    <p:sldId id="284" r:id="rId29"/>
    <p:sldId id="285" r:id="rId30"/>
    <p:sldId id="286" r:id="rId31"/>
    <p:sldId id="277" r:id="rId32"/>
    <p:sldId id="267" r:id="rId33"/>
    <p:sldId id="377" r:id="rId34"/>
    <p:sldId id="378" r:id="rId35"/>
    <p:sldId id="379" r:id="rId36"/>
    <p:sldId id="380" r:id="rId37"/>
    <p:sldId id="381" r:id="rId38"/>
    <p:sldId id="327" r:id="rId39"/>
    <p:sldId id="376" r:id="rId40"/>
    <p:sldId id="374" r:id="rId41"/>
    <p:sldId id="313" r:id="rId42"/>
    <p:sldId id="355" r:id="rId43"/>
    <p:sldId id="373" r:id="rId44"/>
    <p:sldId id="322" r:id="rId45"/>
    <p:sldId id="330" r:id="rId46"/>
    <p:sldId id="372" r:id="rId47"/>
    <p:sldId id="310" r:id="rId48"/>
    <p:sldId id="257" r:id="rId49"/>
    <p:sldId id="308" r:id="rId50"/>
    <p:sldId id="325" r:id="rId51"/>
    <p:sldId id="382" r:id="rId52"/>
    <p:sldId id="383" r:id="rId53"/>
    <p:sldId id="384" r:id="rId54"/>
    <p:sldId id="385"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mbria Wilhelm"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B6F1B"/>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4" autoAdjust="0"/>
    <p:restoredTop sz="99516" autoAdjust="0"/>
  </p:normalViewPr>
  <p:slideViewPr>
    <p:cSldViewPr snapToGrid="0" snapToObjects="1">
      <p:cViewPr varScale="1">
        <p:scale>
          <a:sx n="101" d="100"/>
          <a:sy n="101" d="100"/>
        </p:scale>
        <p:origin x="-108" y="-17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8" d="100"/>
          <a:sy n="78" d="100"/>
        </p:scale>
        <p:origin x="-1332" y="-90"/>
      </p:cViewPr>
      <p:guideLst>
        <p:guide orient="horz" pos="2928"/>
        <p:guide pos="220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hyperlink" Target="http://www.wellvisitplanner.org"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485F6B-E0A7-4253-95CC-91094853BCB1}" type="doc">
      <dgm:prSet loTypeId="urn:microsoft.com/office/officeart/2005/8/layout/pyramid3" loCatId="pyramid" qsTypeId="urn:microsoft.com/office/officeart/2005/8/quickstyle/simple1" qsCatId="simple" csTypeId="urn:microsoft.com/office/officeart/2005/8/colors/accent1_3" csCatId="accent1" phldr="1"/>
      <dgm:spPr/>
      <dgm:t>
        <a:bodyPr/>
        <a:lstStyle/>
        <a:p>
          <a:endParaRPr lang="en-US"/>
        </a:p>
      </dgm:t>
    </dgm:pt>
    <dgm:pt modelId="{8A20FACA-7655-4F3A-A103-3C2ECBA60ED7}">
      <dgm:prSet phldrT="[Text]" custT="1"/>
      <dgm:spPr/>
      <dgm:t>
        <a:bodyPr/>
        <a:lstStyle/>
        <a:p>
          <a:r>
            <a:rPr lang="en-US" sz="800" b="1" dirty="0" smtClean="0">
              <a:latin typeface="+mj-lt"/>
            </a:rPr>
            <a:t>Nation</a:t>
          </a:r>
        </a:p>
      </dgm:t>
    </dgm:pt>
    <dgm:pt modelId="{22B3B688-9DDA-4D2E-AF3A-18EF4EC13F90}" type="parTrans" cxnId="{07BBD11D-8CC6-4D83-88ED-7052081BDBA7}">
      <dgm:prSet/>
      <dgm:spPr/>
      <dgm:t>
        <a:bodyPr/>
        <a:lstStyle/>
        <a:p>
          <a:endParaRPr lang="en-US"/>
        </a:p>
      </dgm:t>
    </dgm:pt>
    <dgm:pt modelId="{327AA639-E3D1-47BB-BEE0-2A1D7C6358D1}" type="sibTrans" cxnId="{07BBD11D-8CC6-4D83-88ED-7052081BDBA7}">
      <dgm:prSet/>
      <dgm:spPr/>
      <dgm:t>
        <a:bodyPr/>
        <a:lstStyle/>
        <a:p>
          <a:endParaRPr lang="en-US"/>
        </a:p>
      </dgm:t>
    </dgm:pt>
    <dgm:pt modelId="{20975A50-BF8F-4CEA-86D4-A990E763348E}">
      <dgm:prSet phldrT="[Text]" custT="1"/>
      <dgm:spPr/>
      <dgm:t>
        <a:bodyPr/>
        <a:lstStyle/>
        <a:p>
          <a:r>
            <a:rPr lang="en-US" sz="800" b="1" dirty="0" smtClean="0">
              <a:latin typeface="+mj-lt"/>
            </a:rPr>
            <a:t>Community</a:t>
          </a:r>
        </a:p>
      </dgm:t>
    </dgm:pt>
    <dgm:pt modelId="{2FBAD3C0-F23A-4774-B384-C952DD2A3452}" type="parTrans" cxnId="{B38762D3-781B-4207-9D58-678653F9A212}">
      <dgm:prSet/>
      <dgm:spPr/>
      <dgm:t>
        <a:bodyPr/>
        <a:lstStyle/>
        <a:p>
          <a:endParaRPr lang="en-US"/>
        </a:p>
      </dgm:t>
    </dgm:pt>
    <dgm:pt modelId="{9F89356A-247A-428E-A1D9-10BF3B8957EE}" type="sibTrans" cxnId="{B38762D3-781B-4207-9D58-678653F9A212}">
      <dgm:prSet/>
      <dgm:spPr/>
      <dgm:t>
        <a:bodyPr/>
        <a:lstStyle/>
        <a:p>
          <a:endParaRPr lang="en-US"/>
        </a:p>
      </dgm:t>
    </dgm:pt>
    <dgm:pt modelId="{BC26BB09-860D-45ED-B897-4547436B96BA}">
      <dgm:prSet phldrT="[Text]" custT="1"/>
      <dgm:spPr/>
      <dgm:t>
        <a:bodyPr/>
        <a:lstStyle/>
        <a:p>
          <a:r>
            <a:rPr lang="en-US" sz="800" b="1" dirty="0" smtClean="0">
              <a:latin typeface="+mj-lt"/>
            </a:rPr>
            <a:t>Health</a:t>
          </a:r>
          <a:r>
            <a:rPr lang="en-US" sz="2000" b="1" dirty="0" smtClean="0">
              <a:latin typeface="+mj-lt"/>
            </a:rPr>
            <a:t> </a:t>
          </a:r>
          <a:r>
            <a:rPr lang="en-US" sz="800" b="1" dirty="0" smtClean="0">
              <a:latin typeface="+mj-lt"/>
            </a:rPr>
            <a:t>Plan</a:t>
          </a:r>
        </a:p>
      </dgm:t>
    </dgm:pt>
    <dgm:pt modelId="{B3804EA3-869E-4AA7-A63D-823B99E6A468}" type="parTrans" cxnId="{369413D9-CE24-4160-B5E8-309C3412FA00}">
      <dgm:prSet/>
      <dgm:spPr/>
      <dgm:t>
        <a:bodyPr/>
        <a:lstStyle/>
        <a:p>
          <a:endParaRPr lang="en-US"/>
        </a:p>
      </dgm:t>
    </dgm:pt>
    <dgm:pt modelId="{3B2B3384-CF65-4E40-82B5-4D3AEE23C3DB}" type="sibTrans" cxnId="{369413D9-CE24-4160-B5E8-309C3412FA00}">
      <dgm:prSet/>
      <dgm:spPr/>
      <dgm:t>
        <a:bodyPr/>
        <a:lstStyle/>
        <a:p>
          <a:endParaRPr lang="en-US"/>
        </a:p>
      </dgm:t>
    </dgm:pt>
    <dgm:pt modelId="{EF883D1C-21AC-49A8-BC2D-B589EBE1B214}">
      <dgm:prSet phldrT="[Text]" custT="1"/>
      <dgm:spPr/>
      <dgm:t>
        <a:bodyPr/>
        <a:lstStyle/>
        <a:p>
          <a:r>
            <a:rPr lang="en-US" sz="800" b="1" dirty="0" smtClean="0">
              <a:latin typeface="+mj-lt"/>
            </a:rPr>
            <a:t>Practice</a:t>
          </a:r>
        </a:p>
      </dgm:t>
    </dgm:pt>
    <dgm:pt modelId="{84449944-4203-475F-ADE0-FC1321B755EA}" type="parTrans" cxnId="{352061E0-2425-4267-8D85-8833FCB8BF08}">
      <dgm:prSet/>
      <dgm:spPr/>
      <dgm:t>
        <a:bodyPr/>
        <a:lstStyle/>
        <a:p>
          <a:endParaRPr lang="en-US"/>
        </a:p>
      </dgm:t>
    </dgm:pt>
    <dgm:pt modelId="{A6FBD346-1569-4E08-99D6-4B65C0679F8F}" type="sibTrans" cxnId="{352061E0-2425-4267-8D85-8833FCB8BF08}">
      <dgm:prSet/>
      <dgm:spPr/>
      <dgm:t>
        <a:bodyPr/>
        <a:lstStyle/>
        <a:p>
          <a:endParaRPr lang="en-US"/>
        </a:p>
      </dgm:t>
    </dgm:pt>
    <dgm:pt modelId="{753C1982-9F77-49F3-8659-6C67F06CF718}">
      <dgm:prSet phldrT="[Text]" custT="1"/>
      <dgm:spPr/>
      <dgm:t>
        <a:bodyPr/>
        <a:lstStyle/>
        <a:p>
          <a:r>
            <a:rPr lang="en-US" sz="800" b="1" dirty="0" smtClean="0">
              <a:latin typeface="+mj-lt"/>
            </a:rPr>
            <a:t>State</a:t>
          </a:r>
        </a:p>
      </dgm:t>
    </dgm:pt>
    <dgm:pt modelId="{894447B5-44E4-4A74-A5B2-4210E2B1EED4}" type="parTrans" cxnId="{5351A77E-B6EF-4741-B8EB-F0F064D5E7D5}">
      <dgm:prSet/>
      <dgm:spPr/>
      <dgm:t>
        <a:bodyPr/>
        <a:lstStyle/>
        <a:p>
          <a:endParaRPr lang="en-US"/>
        </a:p>
      </dgm:t>
    </dgm:pt>
    <dgm:pt modelId="{EC4BFE3D-2CD3-4F5B-97D4-37FBB17FF6CE}" type="sibTrans" cxnId="{5351A77E-B6EF-4741-B8EB-F0F064D5E7D5}">
      <dgm:prSet/>
      <dgm:spPr/>
      <dgm:t>
        <a:bodyPr/>
        <a:lstStyle/>
        <a:p>
          <a:endParaRPr lang="en-US"/>
        </a:p>
      </dgm:t>
    </dgm:pt>
    <dgm:pt modelId="{B2A8A900-6A63-4C68-BA83-B1392EAE0EB6}">
      <dgm:prSet phldrT="[Text]" custT="1"/>
      <dgm:spPr/>
      <dgm:t>
        <a:bodyPr/>
        <a:lstStyle/>
        <a:p>
          <a:r>
            <a:rPr lang="en-US" sz="800" b="1" dirty="0" smtClean="0">
              <a:solidFill>
                <a:srgbClr val="002060"/>
              </a:solidFill>
              <a:latin typeface="+mj-lt"/>
            </a:rPr>
            <a:t>Patient</a:t>
          </a:r>
        </a:p>
      </dgm:t>
    </dgm:pt>
    <dgm:pt modelId="{00CC1559-7970-49E0-A9DC-F009C5292859}" type="parTrans" cxnId="{6B2633A0-EA64-4B06-8EBD-494B32F8C949}">
      <dgm:prSet/>
      <dgm:spPr/>
      <dgm:t>
        <a:bodyPr/>
        <a:lstStyle/>
        <a:p>
          <a:endParaRPr lang="en-US"/>
        </a:p>
      </dgm:t>
    </dgm:pt>
    <dgm:pt modelId="{49F393C8-3162-41E3-A062-5C19A5A9FF8E}" type="sibTrans" cxnId="{6B2633A0-EA64-4B06-8EBD-494B32F8C949}">
      <dgm:prSet/>
      <dgm:spPr/>
      <dgm:t>
        <a:bodyPr/>
        <a:lstStyle/>
        <a:p>
          <a:endParaRPr lang="en-US"/>
        </a:p>
      </dgm:t>
    </dgm:pt>
    <dgm:pt modelId="{170323A9-7647-4BA6-B7A7-F722F7A7DD99}" type="pres">
      <dgm:prSet presAssocID="{51485F6B-E0A7-4253-95CC-91094853BCB1}" presName="Name0" presStyleCnt="0">
        <dgm:presLayoutVars>
          <dgm:dir/>
          <dgm:animLvl val="lvl"/>
          <dgm:resizeHandles val="exact"/>
        </dgm:presLayoutVars>
      </dgm:prSet>
      <dgm:spPr/>
      <dgm:t>
        <a:bodyPr/>
        <a:lstStyle/>
        <a:p>
          <a:endParaRPr lang="en-US"/>
        </a:p>
      </dgm:t>
    </dgm:pt>
    <dgm:pt modelId="{1A2C4216-556B-46A7-AD9B-A757FC0B9995}" type="pres">
      <dgm:prSet presAssocID="{8A20FACA-7655-4F3A-A103-3C2ECBA60ED7}" presName="Name8" presStyleCnt="0"/>
      <dgm:spPr/>
      <dgm:t>
        <a:bodyPr/>
        <a:lstStyle/>
        <a:p>
          <a:endParaRPr lang="en-US"/>
        </a:p>
      </dgm:t>
    </dgm:pt>
    <dgm:pt modelId="{A5A5B9ED-7379-49C9-B5E4-1A3A7A68B4AA}" type="pres">
      <dgm:prSet presAssocID="{8A20FACA-7655-4F3A-A103-3C2ECBA60ED7}" presName="level" presStyleLbl="node1" presStyleIdx="0" presStyleCnt="6">
        <dgm:presLayoutVars>
          <dgm:chMax val="1"/>
          <dgm:bulletEnabled val="1"/>
        </dgm:presLayoutVars>
      </dgm:prSet>
      <dgm:spPr/>
      <dgm:t>
        <a:bodyPr/>
        <a:lstStyle/>
        <a:p>
          <a:endParaRPr lang="en-US"/>
        </a:p>
      </dgm:t>
    </dgm:pt>
    <dgm:pt modelId="{0785ED58-73BB-42F8-AD35-48574D8CB387}" type="pres">
      <dgm:prSet presAssocID="{8A20FACA-7655-4F3A-A103-3C2ECBA60ED7}" presName="levelTx" presStyleLbl="revTx" presStyleIdx="0" presStyleCnt="0">
        <dgm:presLayoutVars>
          <dgm:chMax val="1"/>
          <dgm:bulletEnabled val="1"/>
        </dgm:presLayoutVars>
      </dgm:prSet>
      <dgm:spPr/>
      <dgm:t>
        <a:bodyPr/>
        <a:lstStyle/>
        <a:p>
          <a:endParaRPr lang="en-US"/>
        </a:p>
      </dgm:t>
    </dgm:pt>
    <dgm:pt modelId="{3BE70ACC-9182-4266-9590-0413232E0FCF}" type="pres">
      <dgm:prSet presAssocID="{753C1982-9F77-49F3-8659-6C67F06CF718}" presName="Name8" presStyleCnt="0"/>
      <dgm:spPr/>
    </dgm:pt>
    <dgm:pt modelId="{EEE27DE5-E591-4484-B486-659557A2BCA0}" type="pres">
      <dgm:prSet presAssocID="{753C1982-9F77-49F3-8659-6C67F06CF718}" presName="level" presStyleLbl="node1" presStyleIdx="1" presStyleCnt="6">
        <dgm:presLayoutVars>
          <dgm:chMax val="1"/>
          <dgm:bulletEnabled val="1"/>
        </dgm:presLayoutVars>
      </dgm:prSet>
      <dgm:spPr/>
      <dgm:t>
        <a:bodyPr/>
        <a:lstStyle/>
        <a:p>
          <a:endParaRPr lang="en-US"/>
        </a:p>
      </dgm:t>
    </dgm:pt>
    <dgm:pt modelId="{8F847318-DAA5-4B97-876C-E7033991157F}" type="pres">
      <dgm:prSet presAssocID="{753C1982-9F77-49F3-8659-6C67F06CF718}" presName="levelTx" presStyleLbl="revTx" presStyleIdx="0" presStyleCnt="0">
        <dgm:presLayoutVars>
          <dgm:chMax val="1"/>
          <dgm:bulletEnabled val="1"/>
        </dgm:presLayoutVars>
      </dgm:prSet>
      <dgm:spPr/>
      <dgm:t>
        <a:bodyPr/>
        <a:lstStyle/>
        <a:p>
          <a:endParaRPr lang="en-US"/>
        </a:p>
      </dgm:t>
    </dgm:pt>
    <dgm:pt modelId="{82DA9327-C8C8-4E07-BF32-B717C4E5BEB0}" type="pres">
      <dgm:prSet presAssocID="{20975A50-BF8F-4CEA-86D4-A990E763348E}" presName="Name8" presStyleCnt="0"/>
      <dgm:spPr/>
      <dgm:t>
        <a:bodyPr/>
        <a:lstStyle/>
        <a:p>
          <a:endParaRPr lang="en-US"/>
        </a:p>
      </dgm:t>
    </dgm:pt>
    <dgm:pt modelId="{80DA2DE4-06FA-4FA1-A5D0-7763AABC71CF}" type="pres">
      <dgm:prSet presAssocID="{20975A50-BF8F-4CEA-86D4-A990E763348E}" presName="level" presStyleLbl="node1" presStyleIdx="2" presStyleCnt="6" custLinFactNeighborX="1190" custLinFactNeighborY="6522">
        <dgm:presLayoutVars>
          <dgm:chMax val="1"/>
          <dgm:bulletEnabled val="1"/>
        </dgm:presLayoutVars>
      </dgm:prSet>
      <dgm:spPr/>
      <dgm:t>
        <a:bodyPr/>
        <a:lstStyle/>
        <a:p>
          <a:endParaRPr lang="en-US"/>
        </a:p>
      </dgm:t>
    </dgm:pt>
    <dgm:pt modelId="{03357A1B-E74B-4B36-B9DD-96B956CEBC8B}" type="pres">
      <dgm:prSet presAssocID="{20975A50-BF8F-4CEA-86D4-A990E763348E}" presName="levelTx" presStyleLbl="revTx" presStyleIdx="0" presStyleCnt="0">
        <dgm:presLayoutVars>
          <dgm:chMax val="1"/>
          <dgm:bulletEnabled val="1"/>
        </dgm:presLayoutVars>
      </dgm:prSet>
      <dgm:spPr/>
      <dgm:t>
        <a:bodyPr/>
        <a:lstStyle/>
        <a:p>
          <a:endParaRPr lang="en-US"/>
        </a:p>
      </dgm:t>
    </dgm:pt>
    <dgm:pt modelId="{C8D56BF4-7B44-458D-9212-9551B35E0618}" type="pres">
      <dgm:prSet presAssocID="{BC26BB09-860D-45ED-B897-4547436B96BA}" presName="Name8" presStyleCnt="0"/>
      <dgm:spPr/>
      <dgm:t>
        <a:bodyPr/>
        <a:lstStyle/>
        <a:p>
          <a:endParaRPr lang="en-US"/>
        </a:p>
      </dgm:t>
    </dgm:pt>
    <dgm:pt modelId="{B64647C9-6982-4747-BE2A-E53494636DB0}" type="pres">
      <dgm:prSet presAssocID="{BC26BB09-860D-45ED-B897-4547436B96BA}" presName="level" presStyleLbl="node1" presStyleIdx="3" presStyleCnt="6">
        <dgm:presLayoutVars>
          <dgm:chMax val="1"/>
          <dgm:bulletEnabled val="1"/>
        </dgm:presLayoutVars>
      </dgm:prSet>
      <dgm:spPr/>
      <dgm:t>
        <a:bodyPr/>
        <a:lstStyle/>
        <a:p>
          <a:endParaRPr lang="en-US"/>
        </a:p>
      </dgm:t>
    </dgm:pt>
    <dgm:pt modelId="{37E7953B-FDC7-41DD-80A5-4A7B3E7BA1E4}" type="pres">
      <dgm:prSet presAssocID="{BC26BB09-860D-45ED-B897-4547436B96BA}" presName="levelTx" presStyleLbl="revTx" presStyleIdx="0" presStyleCnt="0">
        <dgm:presLayoutVars>
          <dgm:chMax val="1"/>
          <dgm:bulletEnabled val="1"/>
        </dgm:presLayoutVars>
      </dgm:prSet>
      <dgm:spPr/>
      <dgm:t>
        <a:bodyPr/>
        <a:lstStyle/>
        <a:p>
          <a:endParaRPr lang="en-US"/>
        </a:p>
      </dgm:t>
    </dgm:pt>
    <dgm:pt modelId="{09095D18-89DE-4CCD-9F9C-80C37ED5CEE2}" type="pres">
      <dgm:prSet presAssocID="{EF883D1C-21AC-49A8-BC2D-B589EBE1B214}" presName="Name8" presStyleCnt="0"/>
      <dgm:spPr/>
      <dgm:t>
        <a:bodyPr/>
        <a:lstStyle/>
        <a:p>
          <a:endParaRPr lang="en-US"/>
        </a:p>
      </dgm:t>
    </dgm:pt>
    <dgm:pt modelId="{0AA64189-5CD2-459B-8ADA-C986C7B1ED68}" type="pres">
      <dgm:prSet presAssocID="{EF883D1C-21AC-49A8-BC2D-B589EBE1B214}" presName="level" presStyleLbl="node1" presStyleIdx="4" presStyleCnt="6">
        <dgm:presLayoutVars>
          <dgm:chMax val="1"/>
          <dgm:bulletEnabled val="1"/>
        </dgm:presLayoutVars>
      </dgm:prSet>
      <dgm:spPr/>
      <dgm:t>
        <a:bodyPr/>
        <a:lstStyle/>
        <a:p>
          <a:endParaRPr lang="en-US"/>
        </a:p>
      </dgm:t>
    </dgm:pt>
    <dgm:pt modelId="{5B6C7AA9-669C-4D28-82C3-6CBD4C7A79E0}" type="pres">
      <dgm:prSet presAssocID="{EF883D1C-21AC-49A8-BC2D-B589EBE1B214}" presName="levelTx" presStyleLbl="revTx" presStyleIdx="0" presStyleCnt="0">
        <dgm:presLayoutVars>
          <dgm:chMax val="1"/>
          <dgm:bulletEnabled val="1"/>
        </dgm:presLayoutVars>
      </dgm:prSet>
      <dgm:spPr/>
      <dgm:t>
        <a:bodyPr/>
        <a:lstStyle/>
        <a:p>
          <a:endParaRPr lang="en-US"/>
        </a:p>
      </dgm:t>
    </dgm:pt>
    <dgm:pt modelId="{03E02FA5-B6D8-45D1-BFA4-A3A575AEDAF4}" type="pres">
      <dgm:prSet presAssocID="{B2A8A900-6A63-4C68-BA83-B1392EAE0EB6}" presName="Name8" presStyleCnt="0"/>
      <dgm:spPr/>
    </dgm:pt>
    <dgm:pt modelId="{2CB93EF3-89CC-401B-8C38-57021F42BE42}" type="pres">
      <dgm:prSet presAssocID="{B2A8A900-6A63-4C68-BA83-B1392EAE0EB6}" presName="level" presStyleLbl="node1" presStyleIdx="5" presStyleCnt="6" custAng="0" custScaleY="153350" custLinFactNeighborX="1182" custLinFactNeighborY="-6654">
        <dgm:presLayoutVars>
          <dgm:chMax val="1"/>
          <dgm:bulletEnabled val="1"/>
        </dgm:presLayoutVars>
      </dgm:prSet>
      <dgm:spPr/>
      <dgm:t>
        <a:bodyPr/>
        <a:lstStyle/>
        <a:p>
          <a:endParaRPr lang="en-US"/>
        </a:p>
      </dgm:t>
    </dgm:pt>
    <dgm:pt modelId="{038A2304-D52D-4D5D-9E99-B77775C53004}" type="pres">
      <dgm:prSet presAssocID="{B2A8A900-6A63-4C68-BA83-B1392EAE0EB6}" presName="levelTx" presStyleLbl="revTx" presStyleIdx="0" presStyleCnt="0">
        <dgm:presLayoutVars>
          <dgm:chMax val="1"/>
          <dgm:bulletEnabled val="1"/>
        </dgm:presLayoutVars>
      </dgm:prSet>
      <dgm:spPr/>
      <dgm:t>
        <a:bodyPr/>
        <a:lstStyle/>
        <a:p>
          <a:endParaRPr lang="en-US"/>
        </a:p>
      </dgm:t>
    </dgm:pt>
  </dgm:ptLst>
  <dgm:cxnLst>
    <dgm:cxn modelId="{27CD0F83-46D7-45FF-82CF-E3406093CC41}" type="presOf" srcId="{20975A50-BF8F-4CEA-86D4-A990E763348E}" destId="{03357A1B-E74B-4B36-B9DD-96B956CEBC8B}" srcOrd="1" destOrd="0" presId="urn:microsoft.com/office/officeart/2005/8/layout/pyramid3"/>
    <dgm:cxn modelId="{88A6B837-8762-4287-BA4B-60C3345F2C68}" type="presOf" srcId="{51485F6B-E0A7-4253-95CC-91094853BCB1}" destId="{170323A9-7647-4BA6-B7A7-F722F7A7DD99}" srcOrd="0" destOrd="0" presId="urn:microsoft.com/office/officeart/2005/8/layout/pyramid3"/>
    <dgm:cxn modelId="{B38762D3-781B-4207-9D58-678653F9A212}" srcId="{51485F6B-E0A7-4253-95CC-91094853BCB1}" destId="{20975A50-BF8F-4CEA-86D4-A990E763348E}" srcOrd="2" destOrd="0" parTransId="{2FBAD3C0-F23A-4774-B384-C952DD2A3452}" sibTransId="{9F89356A-247A-428E-A1D9-10BF3B8957EE}"/>
    <dgm:cxn modelId="{3683BA0D-0236-4246-9082-0E51C70804F1}" type="presOf" srcId="{BC26BB09-860D-45ED-B897-4547436B96BA}" destId="{B64647C9-6982-4747-BE2A-E53494636DB0}" srcOrd="0" destOrd="0" presId="urn:microsoft.com/office/officeart/2005/8/layout/pyramid3"/>
    <dgm:cxn modelId="{D0C46875-AE6E-4BD6-A747-A61F4ADA81F6}" type="presOf" srcId="{753C1982-9F77-49F3-8659-6C67F06CF718}" destId="{EEE27DE5-E591-4484-B486-659557A2BCA0}" srcOrd="0" destOrd="0" presId="urn:microsoft.com/office/officeart/2005/8/layout/pyramid3"/>
    <dgm:cxn modelId="{07BBD11D-8CC6-4D83-88ED-7052081BDBA7}" srcId="{51485F6B-E0A7-4253-95CC-91094853BCB1}" destId="{8A20FACA-7655-4F3A-A103-3C2ECBA60ED7}" srcOrd="0" destOrd="0" parTransId="{22B3B688-9DDA-4D2E-AF3A-18EF4EC13F90}" sibTransId="{327AA639-E3D1-47BB-BEE0-2A1D7C6358D1}"/>
    <dgm:cxn modelId="{5C7DEAC0-6A98-4C57-ACF2-2BA5844995E0}" type="presOf" srcId="{20975A50-BF8F-4CEA-86D4-A990E763348E}" destId="{80DA2DE4-06FA-4FA1-A5D0-7763AABC71CF}" srcOrd="0" destOrd="0" presId="urn:microsoft.com/office/officeart/2005/8/layout/pyramid3"/>
    <dgm:cxn modelId="{23E5F89E-2DBF-42D5-9FD2-00CB4EF5498B}" type="presOf" srcId="{8A20FACA-7655-4F3A-A103-3C2ECBA60ED7}" destId="{0785ED58-73BB-42F8-AD35-48574D8CB387}" srcOrd="1" destOrd="0" presId="urn:microsoft.com/office/officeart/2005/8/layout/pyramid3"/>
    <dgm:cxn modelId="{69873098-02B5-4829-ADBA-21D1059423EA}" type="presOf" srcId="{B2A8A900-6A63-4C68-BA83-B1392EAE0EB6}" destId="{2CB93EF3-89CC-401B-8C38-57021F42BE42}" srcOrd="0" destOrd="0" presId="urn:microsoft.com/office/officeart/2005/8/layout/pyramid3"/>
    <dgm:cxn modelId="{FA86532C-FD07-4F97-891B-F2DE7BDC3103}" type="presOf" srcId="{BC26BB09-860D-45ED-B897-4547436B96BA}" destId="{37E7953B-FDC7-41DD-80A5-4A7B3E7BA1E4}" srcOrd="1" destOrd="0" presId="urn:microsoft.com/office/officeart/2005/8/layout/pyramid3"/>
    <dgm:cxn modelId="{8E590152-E567-4987-9C59-6D8FF2AEB914}" type="presOf" srcId="{753C1982-9F77-49F3-8659-6C67F06CF718}" destId="{8F847318-DAA5-4B97-876C-E7033991157F}" srcOrd="1" destOrd="0" presId="urn:microsoft.com/office/officeart/2005/8/layout/pyramid3"/>
    <dgm:cxn modelId="{5351A77E-B6EF-4741-B8EB-F0F064D5E7D5}" srcId="{51485F6B-E0A7-4253-95CC-91094853BCB1}" destId="{753C1982-9F77-49F3-8659-6C67F06CF718}" srcOrd="1" destOrd="0" parTransId="{894447B5-44E4-4A74-A5B2-4210E2B1EED4}" sibTransId="{EC4BFE3D-2CD3-4F5B-97D4-37FBB17FF6CE}"/>
    <dgm:cxn modelId="{6B2633A0-EA64-4B06-8EBD-494B32F8C949}" srcId="{51485F6B-E0A7-4253-95CC-91094853BCB1}" destId="{B2A8A900-6A63-4C68-BA83-B1392EAE0EB6}" srcOrd="5" destOrd="0" parTransId="{00CC1559-7970-49E0-A9DC-F009C5292859}" sibTransId="{49F393C8-3162-41E3-A062-5C19A5A9FF8E}"/>
    <dgm:cxn modelId="{C5AA6D46-CA74-46C0-9639-9BBD10EE2EF4}" type="presOf" srcId="{B2A8A900-6A63-4C68-BA83-B1392EAE0EB6}" destId="{038A2304-D52D-4D5D-9E99-B77775C53004}" srcOrd="1" destOrd="0" presId="urn:microsoft.com/office/officeart/2005/8/layout/pyramid3"/>
    <dgm:cxn modelId="{352061E0-2425-4267-8D85-8833FCB8BF08}" srcId="{51485F6B-E0A7-4253-95CC-91094853BCB1}" destId="{EF883D1C-21AC-49A8-BC2D-B589EBE1B214}" srcOrd="4" destOrd="0" parTransId="{84449944-4203-475F-ADE0-FC1321B755EA}" sibTransId="{A6FBD346-1569-4E08-99D6-4B65C0679F8F}"/>
    <dgm:cxn modelId="{916039FF-AF7F-4BD5-856E-6131B1CB161D}" type="presOf" srcId="{8A20FACA-7655-4F3A-A103-3C2ECBA60ED7}" destId="{A5A5B9ED-7379-49C9-B5E4-1A3A7A68B4AA}" srcOrd="0" destOrd="0" presId="urn:microsoft.com/office/officeart/2005/8/layout/pyramid3"/>
    <dgm:cxn modelId="{7778600E-2180-4536-A880-CE1385959D3F}" type="presOf" srcId="{EF883D1C-21AC-49A8-BC2D-B589EBE1B214}" destId="{0AA64189-5CD2-459B-8ADA-C986C7B1ED68}" srcOrd="0" destOrd="0" presId="urn:microsoft.com/office/officeart/2005/8/layout/pyramid3"/>
    <dgm:cxn modelId="{5EABFAD4-39C0-41B7-8047-8584643FB2A9}" type="presOf" srcId="{EF883D1C-21AC-49A8-BC2D-B589EBE1B214}" destId="{5B6C7AA9-669C-4D28-82C3-6CBD4C7A79E0}" srcOrd="1" destOrd="0" presId="urn:microsoft.com/office/officeart/2005/8/layout/pyramid3"/>
    <dgm:cxn modelId="{369413D9-CE24-4160-B5E8-309C3412FA00}" srcId="{51485F6B-E0A7-4253-95CC-91094853BCB1}" destId="{BC26BB09-860D-45ED-B897-4547436B96BA}" srcOrd="3" destOrd="0" parTransId="{B3804EA3-869E-4AA7-A63D-823B99E6A468}" sibTransId="{3B2B3384-CF65-4E40-82B5-4D3AEE23C3DB}"/>
    <dgm:cxn modelId="{8798A9E6-43BF-4769-9C20-1433E97740FA}" type="presParOf" srcId="{170323A9-7647-4BA6-B7A7-F722F7A7DD99}" destId="{1A2C4216-556B-46A7-AD9B-A757FC0B9995}" srcOrd="0" destOrd="0" presId="urn:microsoft.com/office/officeart/2005/8/layout/pyramid3"/>
    <dgm:cxn modelId="{B3F98538-75BE-4954-B8AC-F9485A64C193}" type="presParOf" srcId="{1A2C4216-556B-46A7-AD9B-A757FC0B9995}" destId="{A5A5B9ED-7379-49C9-B5E4-1A3A7A68B4AA}" srcOrd="0" destOrd="0" presId="urn:microsoft.com/office/officeart/2005/8/layout/pyramid3"/>
    <dgm:cxn modelId="{62CF5FE7-3223-4BE6-8484-4748C8B42D5B}" type="presParOf" srcId="{1A2C4216-556B-46A7-AD9B-A757FC0B9995}" destId="{0785ED58-73BB-42F8-AD35-48574D8CB387}" srcOrd="1" destOrd="0" presId="urn:microsoft.com/office/officeart/2005/8/layout/pyramid3"/>
    <dgm:cxn modelId="{6BA0600F-CDE4-46FD-A6E5-1663819EC1D5}" type="presParOf" srcId="{170323A9-7647-4BA6-B7A7-F722F7A7DD99}" destId="{3BE70ACC-9182-4266-9590-0413232E0FCF}" srcOrd="1" destOrd="0" presId="urn:microsoft.com/office/officeart/2005/8/layout/pyramid3"/>
    <dgm:cxn modelId="{24DA5D7C-655B-4A60-84A9-EF10CDBEE477}" type="presParOf" srcId="{3BE70ACC-9182-4266-9590-0413232E0FCF}" destId="{EEE27DE5-E591-4484-B486-659557A2BCA0}" srcOrd="0" destOrd="0" presId="urn:microsoft.com/office/officeart/2005/8/layout/pyramid3"/>
    <dgm:cxn modelId="{443243E4-A665-40AC-98B9-6B61EBF0EFD8}" type="presParOf" srcId="{3BE70ACC-9182-4266-9590-0413232E0FCF}" destId="{8F847318-DAA5-4B97-876C-E7033991157F}" srcOrd="1" destOrd="0" presId="urn:microsoft.com/office/officeart/2005/8/layout/pyramid3"/>
    <dgm:cxn modelId="{088728D4-F00B-4637-9918-53EF5FD26E36}" type="presParOf" srcId="{170323A9-7647-4BA6-B7A7-F722F7A7DD99}" destId="{82DA9327-C8C8-4E07-BF32-B717C4E5BEB0}" srcOrd="2" destOrd="0" presId="urn:microsoft.com/office/officeart/2005/8/layout/pyramid3"/>
    <dgm:cxn modelId="{E3FE6BA5-BCFB-4B5E-86E9-9ADE2E147DFD}" type="presParOf" srcId="{82DA9327-C8C8-4E07-BF32-B717C4E5BEB0}" destId="{80DA2DE4-06FA-4FA1-A5D0-7763AABC71CF}" srcOrd="0" destOrd="0" presId="urn:microsoft.com/office/officeart/2005/8/layout/pyramid3"/>
    <dgm:cxn modelId="{8DBCD007-D780-4037-A5A6-DB4D900AA10E}" type="presParOf" srcId="{82DA9327-C8C8-4E07-BF32-B717C4E5BEB0}" destId="{03357A1B-E74B-4B36-B9DD-96B956CEBC8B}" srcOrd="1" destOrd="0" presId="urn:microsoft.com/office/officeart/2005/8/layout/pyramid3"/>
    <dgm:cxn modelId="{53B6E609-E822-4032-84CF-6B171E5850F7}" type="presParOf" srcId="{170323A9-7647-4BA6-B7A7-F722F7A7DD99}" destId="{C8D56BF4-7B44-458D-9212-9551B35E0618}" srcOrd="3" destOrd="0" presId="urn:microsoft.com/office/officeart/2005/8/layout/pyramid3"/>
    <dgm:cxn modelId="{A2FBF06D-97C5-4404-896A-52A2FC0BC8CB}" type="presParOf" srcId="{C8D56BF4-7B44-458D-9212-9551B35E0618}" destId="{B64647C9-6982-4747-BE2A-E53494636DB0}" srcOrd="0" destOrd="0" presId="urn:microsoft.com/office/officeart/2005/8/layout/pyramid3"/>
    <dgm:cxn modelId="{F0BC71CA-11F1-4DEA-8D58-32561F721684}" type="presParOf" srcId="{C8D56BF4-7B44-458D-9212-9551B35E0618}" destId="{37E7953B-FDC7-41DD-80A5-4A7B3E7BA1E4}" srcOrd="1" destOrd="0" presId="urn:microsoft.com/office/officeart/2005/8/layout/pyramid3"/>
    <dgm:cxn modelId="{309DE252-B075-403F-A409-A00463EAE718}" type="presParOf" srcId="{170323A9-7647-4BA6-B7A7-F722F7A7DD99}" destId="{09095D18-89DE-4CCD-9F9C-80C37ED5CEE2}" srcOrd="4" destOrd="0" presId="urn:microsoft.com/office/officeart/2005/8/layout/pyramid3"/>
    <dgm:cxn modelId="{13556B8E-EBD6-4DF7-948B-26282CDA85FD}" type="presParOf" srcId="{09095D18-89DE-4CCD-9F9C-80C37ED5CEE2}" destId="{0AA64189-5CD2-459B-8ADA-C986C7B1ED68}" srcOrd="0" destOrd="0" presId="urn:microsoft.com/office/officeart/2005/8/layout/pyramid3"/>
    <dgm:cxn modelId="{8B7ADAFC-118D-4AE8-B1C0-AC4BEC73D701}" type="presParOf" srcId="{09095D18-89DE-4CCD-9F9C-80C37ED5CEE2}" destId="{5B6C7AA9-669C-4D28-82C3-6CBD4C7A79E0}" srcOrd="1" destOrd="0" presId="urn:microsoft.com/office/officeart/2005/8/layout/pyramid3"/>
    <dgm:cxn modelId="{E98812DB-16B3-41AB-B4CF-CBD1C623A70F}" type="presParOf" srcId="{170323A9-7647-4BA6-B7A7-F722F7A7DD99}" destId="{03E02FA5-B6D8-45D1-BFA4-A3A575AEDAF4}" srcOrd="5" destOrd="0" presId="urn:microsoft.com/office/officeart/2005/8/layout/pyramid3"/>
    <dgm:cxn modelId="{D887D4E2-5B76-48C3-B9C8-9D7D5AE00141}" type="presParOf" srcId="{03E02FA5-B6D8-45D1-BFA4-A3A575AEDAF4}" destId="{2CB93EF3-89CC-401B-8C38-57021F42BE42}" srcOrd="0" destOrd="0" presId="urn:microsoft.com/office/officeart/2005/8/layout/pyramid3"/>
    <dgm:cxn modelId="{44C3DC2D-8F4B-4E13-8E35-A4061EAAABBD}" type="presParOf" srcId="{03E02FA5-B6D8-45D1-BFA4-A3A575AEDAF4}" destId="{038A2304-D52D-4D5D-9E99-B77775C53004}" srcOrd="1" destOrd="0" presId="urn:microsoft.com/office/officeart/2005/8/layout/pyramid3"/>
  </dgm:cxnLst>
  <dgm:bg>
    <a:effect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7E840-E1D8-430B-81AF-A822D0F53FD8}" type="doc">
      <dgm:prSet loTypeId="urn:microsoft.com/office/officeart/2005/8/layout/hProcess9" loCatId="process" qsTypeId="urn:microsoft.com/office/officeart/2005/8/quickstyle/simple1" qsCatId="simple" csTypeId="urn:microsoft.com/office/officeart/2005/8/colors/accent1_2" csCatId="accent1" phldr="1"/>
      <dgm:spPr/>
    </dgm:pt>
    <dgm:pt modelId="{5E0659D4-2C6B-4D72-B11B-071B18B6D8C5}">
      <dgm:prSet phldrT="[Text]"/>
      <dgm:spPr/>
      <dgm:t>
        <a:bodyPr/>
        <a:lstStyle/>
        <a:p>
          <a:r>
            <a:rPr lang="en-US" dirty="0" smtClean="0"/>
            <a:t>Rationale for and overview of patient centered quality measurement and improvement (PCQMI)</a:t>
          </a:r>
          <a:endParaRPr lang="en-US" dirty="0"/>
        </a:p>
      </dgm:t>
    </dgm:pt>
    <dgm:pt modelId="{8C466DA8-B16B-49D1-A89C-1276A9CBC0A2}" type="parTrans" cxnId="{2A3164CF-587A-4C16-9939-106D6DF98955}">
      <dgm:prSet/>
      <dgm:spPr/>
      <dgm:t>
        <a:bodyPr/>
        <a:lstStyle/>
        <a:p>
          <a:endParaRPr lang="en-US"/>
        </a:p>
      </dgm:t>
    </dgm:pt>
    <dgm:pt modelId="{91AC64CB-4DAB-4F65-AFE3-0FB000C7E5D3}" type="sibTrans" cxnId="{2A3164CF-587A-4C16-9939-106D6DF98955}">
      <dgm:prSet/>
      <dgm:spPr/>
      <dgm:t>
        <a:bodyPr/>
        <a:lstStyle/>
        <a:p>
          <a:endParaRPr lang="en-US"/>
        </a:p>
      </dgm:t>
    </dgm:pt>
    <dgm:pt modelId="{1290783F-E886-420E-BB90-68F1FA407818}">
      <dgm:prSet phldrT="[Text]"/>
      <dgm:spPr/>
      <dgm:t>
        <a:bodyPr/>
        <a:lstStyle/>
        <a:p>
          <a:r>
            <a:rPr lang="en-US" dirty="0" smtClean="0"/>
            <a:t>In depth review of the design, testing and application of the Well Visit Planner</a:t>
          </a:r>
          <a:endParaRPr lang="en-US" dirty="0"/>
        </a:p>
      </dgm:t>
    </dgm:pt>
    <dgm:pt modelId="{300E9C58-EAFA-453B-9A05-64F23C1BDA6C}" type="parTrans" cxnId="{3E444773-DA00-49BC-919A-CC2658630830}">
      <dgm:prSet/>
      <dgm:spPr/>
      <dgm:t>
        <a:bodyPr/>
        <a:lstStyle/>
        <a:p>
          <a:endParaRPr lang="en-US"/>
        </a:p>
      </dgm:t>
    </dgm:pt>
    <dgm:pt modelId="{628BDFB9-1E4C-4BA6-8DF4-C746CC378CF9}" type="sibTrans" cxnId="{3E444773-DA00-49BC-919A-CC2658630830}">
      <dgm:prSet/>
      <dgm:spPr/>
      <dgm:t>
        <a:bodyPr/>
        <a:lstStyle/>
        <a:p>
          <a:endParaRPr lang="en-US"/>
        </a:p>
      </dgm:t>
    </dgm:pt>
    <dgm:pt modelId="{58252C32-4B3F-4E4C-AF64-1199FD7121E3}">
      <dgm:prSet phldrT="[Text]"/>
      <dgm:spPr/>
      <dgm:t>
        <a:bodyPr/>
        <a:lstStyle/>
        <a:p>
          <a:r>
            <a:rPr lang="en-US" dirty="0" smtClean="0"/>
            <a:t>Dialogue about opportunities and address questions </a:t>
          </a:r>
          <a:endParaRPr lang="en-US" dirty="0"/>
        </a:p>
      </dgm:t>
    </dgm:pt>
    <dgm:pt modelId="{AA23B732-0DD2-4184-9874-32ED86261AD1}" type="parTrans" cxnId="{45EF9281-F07E-441B-A416-B5A59AA4759A}">
      <dgm:prSet/>
      <dgm:spPr/>
      <dgm:t>
        <a:bodyPr/>
        <a:lstStyle/>
        <a:p>
          <a:endParaRPr lang="en-US"/>
        </a:p>
      </dgm:t>
    </dgm:pt>
    <dgm:pt modelId="{4CF53D8A-E896-4016-814A-D59CF95712DC}" type="sibTrans" cxnId="{45EF9281-F07E-441B-A416-B5A59AA4759A}">
      <dgm:prSet/>
      <dgm:spPr/>
      <dgm:t>
        <a:bodyPr/>
        <a:lstStyle/>
        <a:p>
          <a:endParaRPr lang="en-US"/>
        </a:p>
      </dgm:t>
    </dgm:pt>
    <dgm:pt modelId="{40C0D85A-12FE-448B-B9EC-62FAE8CA57EA}" type="pres">
      <dgm:prSet presAssocID="{D8C7E840-E1D8-430B-81AF-A822D0F53FD8}" presName="CompostProcess" presStyleCnt="0">
        <dgm:presLayoutVars>
          <dgm:dir/>
          <dgm:resizeHandles val="exact"/>
        </dgm:presLayoutVars>
      </dgm:prSet>
      <dgm:spPr/>
    </dgm:pt>
    <dgm:pt modelId="{ACF4B34C-8C8A-4733-BC06-BCB32246CFEA}" type="pres">
      <dgm:prSet presAssocID="{D8C7E840-E1D8-430B-81AF-A822D0F53FD8}" presName="arrow" presStyleLbl="bgShp" presStyleIdx="0" presStyleCnt="1"/>
      <dgm:spPr/>
    </dgm:pt>
    <dgm:pt modelId="{E21D2105-5050-4840-A8F2-5E2D44DF2B0E}" type="pres">
      <dgm:prSet presAssocID="{D8C7E840-E1D8-430B-81AF-A822D0F53FD8}" presName="linearProcess" presStyleCnt="0"/>
      <dgm:spPr/>
    </dgm:pt>
    <dgm:pt modelId="{CECFA384-D4DE-43B1-92F9-D939A83031FC}" type="pres">
      <dgm:prSet presAssocID="{5E0659D4-2C6B-4D72-B11B-071B18B6D8C5}" presName="textNode" presStyleLbl="node1" presStyleIdx="0" presStyleCnt="3">
        <dgm:presLayoutVars>
          <dgm:bulletEnabled val="1"/>
        </dgm:presLayoutVars>
      </dgm:prSet>
      <dgm:spPr/>
      <dgm:t>
        <a:bodyPr/>
        <a:lstStyle/>
        <a:p>
          <a:endParaRPr lang="en-US"/>
        </a:p>
      </dgm:t>
    </dgm:pt>
    <dgm:pt modelId="{D292E395-E56E-448A-BDF2-9E7CE6C8D284}" type="pres">
      <dgm:prSet presAssocID="{91AC64CB-4DAB-4F65-AFE3-0FB000C7E5D3}" presName="sibTrans" presStyleCnt="0"/>
      <dgm:spPr/>
    </dgm:pt>
    <dgm:pt modelId="{AB0EB1EA-D3A2-42C4-8C61-3442F4F36E2B}" type="pres">
      <dgm:prSet presAssocID="{1290783F-E886-420E-BB90-68F1FA407818}" presName="textNode" presStyleLbl="node1" presStyleIdx="1" presStyleCnt="3">
        <dgm:presLayoutVars>
          <dgm:bulletEnabled val="1"/>
        </dgm:presLayoutVars>
      </dgm:prSet>
      <dgm:spPr/>
      <dgm:t>
        <a:bodyPr/>
        <a:lstStyle/>
        <a:p>
          <a:endParaRPr lang="en-US"/>
        </a:p>
      </dgm:t>
    </dgm:pt>
    <dgm:pt modelId="{A5DC8294-00F9-43FA-A673-639D1AE3F4C9}" type="pres">
      <dgm:prSet presAssocID="{628BDFB9-1E4C-4BA6-8DF4-C746CC378CF9}" presName="sibTrans" presStyleCnt="0"/>
      <dgm:spPr/>
    </dgm:pt>
    <dgm:pt modelId="{FD67D3DC-FD8C-4FEE-B5B2-F66C8E372AD8}" type="pres">
      <dgm:prSet presAssocID="{58252C32-4B3F-4E4C-AF64-1199FD7121E3}" presName="textNode" presStyleLbl="node1" presStyleIdx="2" presStyleCnt="3">
        <dgm:presLayoutVars>
          <dgm:bulletEnabled val="1"/>
        </dgm:presLayoutVars>
      </dgm:prSet>
      <dgm:spPr/>
      <dgm:t>
        <a:bodyPr/>
        <a:lstStyle/>
        <a:p>
          <a:endParaRPr lang="en-US"/>
        </a:p>
      </dgm:t>
    </dgm:pt>
  </dgm:ptLst>
  <dgm:cxnLst>
    <dgm:cxn modelId="{79F75464-2344-4983-B41E-A3E3438CDF6D}" type="presOf" srcId="{58252C32-4B3F-4E4C-AF64-1199FD7121E3}" destId="{FD67D3DC-FD8C-4FEE-B5B2-F66C8E372AD8}" srcOrd="0" destOrd="0" presId="urn:microsoft.com/office/officeart/2005/8/layout/hProcess9"/>
    <dgm:cxn modelId="{45EF9281-F07E-441B-A416-B5A59AA4759A}" srcId="{D8C7E840-E1D8-430B-81AF-A822D0F53FD8}" destId="{58252C32-4B3F-4E4C-AF64-1199FD7121E3}" srcOrd="2" destOrd="0" parTransId="{AA23B732-0DD2-4184-9874-32ED86261AD1}" sibTransId="{4CF53D8A-E896-4016-814A-D59CF95712DC}"/>
    <dgm:cxn modelId="{6D1903D7-23E0-4C2A-A7B5-98E37DE525A0}" type="presOf" srcId="{D8C7E840-E1D8-430B-81AF-A822D0F53FD8}" destId="{40C0D85A-12FE-448B-B9EC-62FAE8CA57EA}" srcOrd="0" destOrd="0" presId="urn:microsoft.com/office/officeart/2005/8/layout/hProcess9"/>
    <dgm:cxn modelId="{2A3164CF-587A-4C16-9939-106D6DF98955}" srcId="{D8C7E840-E1D8-430B-81AF-A822D0F53FD8}" destId="{5E0659D4-2C6B-4D72-B11B-071B18B6D8C5}" srcOrd="0" destOrd="0" parTransId="{8C466DA8-B16B-49D1-A89C-1276A9CBC0A2}" sibTransId="{91AC64CB-4DAB-4F65-AFE3-0FB000C7E5D3}"/>
    <dgm:cxn modelId="{3E444773-DA00-49BC-919A-CC2658630830}" srcId="{D8C7E840-E1D8-430B-81AF-A822D0F53FD8}" destId="{1290783F-E886-420E-BB90-68F1FA407818}" srcOrd="1" destOrd="0" parTransId="{300E9C58-EAFA-453B-9A05-64F23C1BDA6C}" sibTransId="{628BDFB9-1E4C-4BA6-8DF4-C746CC378CF9}"/>
    <dgm:cxn modelId="{FD680606-F9EE-4061-AEDE-C5423D6B4D9C}" type="presOf" srcId="{5E0659D4-2C6B-4D72-B11B-071B18B6D8C5}" destId="{CECFA384-D4DE-43B1-92F9-D939A83031FC}" srcOrd="0" destOrd="0" presId="urn:microsoft.com/office/officeart/2005/8/layout/hProcess9"/>
    <dgm:cxn modelId="{6ED3D6D2-EEC6-4B27-8B53-6C83B92DD87E}" type="presOf" srcId="{1290783F-E886-420E-BB90-68F1FA407818}" destId="{AB0EB1EA-D3A2-42C4-8C61-3442F4F36E2B}" srcOrd="0" destOrd="0" presId="urn:microsoft.com/office/officeart/2005/8/layout/hProcess9"/>
    <dgm:cxn modelId="{F9BD5D9A-A7AA-43F2-A279-FF6487B53F37}" type="presParOf" srcId="{40C0D85A-12FE-448B-B9EC-62FAE8CA57EA}" destId="{ACF4B34C-8C8A-4733-BC06-BCB32246CFEA}" srcOrd="0" destOrd="0" presId="urn:microsoft.com/office/officeart/2005/8/layout/hProcess9"/>
    <dgm:cxn modelId="{657A36F4-A5E1-4A92-B48F-9EEF63512344}" type="presParOf" srcId="{40C0D85A-12FE-448B-B9EC-62FAE8CA57EA}" destId="{E21D2105-5050-4840-A8F2-5E2D44DF2B0E}" srcOrd="1" destOrd="0" presId="urn:microsoft.com/office/officeart/2005/8/layout/hProcess9"/>
    <dgm:cxn modelId="{7420C0BD-803E-4808-9DD0-8E2D394B8373}" type="presParOf" srcId="{E21D2105-5050-4840-A8F2-5E2D44DF2B0E}" destId="{CECFA384-D4DE-43B1-92F9-D939A83031FC}" srcOrd="0" destOrd="0" presId="urn:microsoft.com/office/officeart/2005/8/layout/hProcess9"/>
    <dgm:cxn modelId="{719B4C1E-FACA-4F62-991A-9B88CBF4E504}" type="presParOf" srcId="{E21D2105-5050-4840-A8F2-5E2D44DF2B0E}" destId="{D292E395-E56E-448A-BDF2-9E7CE6C8D284}" srcOrd="1" destOrd="0" presId="urn:microsoft.com/office/officeart/2005/8/layout/hProcess9"/>
    <dgm:cxn modelId="{3F66AF2A-ED05-4F32-A3D5-0B82963C5019}" type="presParOf" srcId="{E21D2105-5050-4840-A8F2-5E2D44DF2B0E}" destId="{AB0EB1EA-D3A2-42C4-8C61-3442F4F36E2B}" srcOrd="2" destOrd="0" presId="urn:microsoft.com/office/officeart/2005/8/layout/hProcess9"/>
    <dgm:cxn modelId="{3031DB68-1D25-4447-954B-EEC555BD3813}" type="presParOf" srcId="{E21D2105-5050-4840-A8F2-5E2D44DF2B0E}" destId="{A5DC8294-00F9-43FA-A673-639D1AE3F4C9}" srcOrd="3" destOrd="0" presId="urn:microsoft.com/office/officeart/2005/8/layout/hProcess9"/>
    <dgm:cxn modelId="{3A64A8DB-3B22-44AF-83C2-207293389A7C}" type="presParOf" srcId="{E21D2105-5050-4840-A8F2-5E2D44DF2B0E}" destId="{FD67D3DC-FD8C-4FEE-B5B2-F66C8E372AD8}"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7615B3-17BE-5A41-9C2A-78D9F37F0E4F}"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CA5B060E-8D54-4949-90C4-F65292981CC5}">
      <dgm:prSet phldrT="[Text]"/>
      <dgm:spPr/>
      <dgm:t>
        <a:bodyPr/>
        <a:lstStyle/>
        <a:p>
          <a:r>
            <a:rPr lang="en-US" dirty="0" smtClean="0"/>
            <a:t>1</a:t>
          </a:r>
          <a:endParaRPr lang="en-US" dirty="0"/>
        </a:p>
      </dgm:t>
    </dgm:pt>
    <dgm:pt modelId="{557214A1-DA0B-2A4E-A139-7FA17EB9AB9B}" type="parTrans" cxnId="{11135214-2BDA-0643-9744-839F88DEFB08}">
      <dgm:prSet/>
      <dgm:spPr/>
      <dgm:t>
        <a:bodyPr/>
        <a:lstStyle/>
        <a:p>
          <a:endParaRPr lang="en-US"/>
        </a:p>
      </dgm:t>
    </dgm:pt>
    <dgm:pt modelId="{E7C7C974-E1BA-DE4D-89A2-E6E4814EAA2C}" type="sibTrans" cxnId="{11135214-2BDA-0643-9744-839F88DEFB08}">
      <dgm:prSet/>
      <dgm:spPr/>
      <dgm:t>
        <a:bodyPr/>
        <a:lstStyle/>
        <a:p>
          <a:endParaRPr lang="en-US"/>
        </a:p>
      </dgm:t>
    </dgm:pt>
    <dgm:pt modelId="{7F77DE72-1B2B-3D47-AEA6-2D9D17691ABE}">
      <dgm:prSet phldrT="[Text]"/>
      <dgm:spPr/>
      <dgm:t>
        <a:bodyPr/>
        <a:lstStyle/>
        <a:p>
          <a:r>
            <a:rPr lang="en-US" b="1" u="sng" dirty="0" smtClean="0"/>
            <a:t>Communicate</a:t>
          </a:r>
          <a:r>
            <a:rPr lang="en-US" dirty="0" smtClean="0"/>
            <a:t> with your patients about completing the WVP prior to their appointment</a:t>
          </a:r>
          <a:endParaRPr lang="en-US" dirty="0"/>
        </a:p>
      </dgm:t>
    </dgm:pt>
    <dgm:pt modelId="{507ADF2A-EB67-E24D-833B-D38B2C711D7B}" type="parTrans" cxnId="{542E05B2-DF5F-8948-9A0F-07D1FF6D3862}">
      <dgm:prSet/>
      <dgm:spPr/>
      <dgm:t>
        <a:bodyPr/>
        <a:lstStyle/>
        <a:p>
          <a:endParaRPr lang="en-US"/>
        </a:p>
      </dgm:t>
    </dgm:pt>
    <dgm:pt modelId="{B08AB2D0-F54F-844A-A6B2-3B5581A29787}" type="sibTrans" cxnId="{542E05B2-DF5F-8948-9A0F-07D1FF6D3862}">
      <dgm:prSet/>
      <dgm:spPr/>
      <dgm:t>
        <a:bodyPr/>
        <a:lstStyle/>
        <a:p>
          <a:endParaRPr lang="en-US"/>
        </a:p>
      </dgm:t>
    </dgm:pt>
    <dgm:pt modelId="{D3357C12-A2B9-B84D-9B2F-B47828314B33}">
      <dgm:prSet phldrT="[Text]"/>
      <dgm:spPr/>
      <dgm:t>
        <a:bodyPr/>
        <a:lstStyle/>
        <a:p>
          <a:r>
            <a:rPr lang="en-US" dirty="0" smtClean="0"/>
            <a:t>2</a:t>
          </a:r>
          <a:endParaRPr lang="en-US" dirty="0"/>
        </a:p>
      </dgm:t>
    </dgm:pt>
    <dgm:pt modelId="{25371C5E-126C-1C43-8A8D-9DAFC8BF4EB9}" type="parTrans" cxnId="{D4E1F6D9-C6E7-9342-86AF-7B1597691D34}">
      <dgm:prSet/>
      <dgm:spPr/>
      <dgm:t>
        <a:bodyPr/>
        <a:lstStyle/>
        <a:p>
          <a:endParaRPr lang="en-US"/>
        </a:p>
      </dgm:t>
    </dgm:pt>
    <dgm:pt modelId="{C66EC79A-82CF-0148-8B4F-B1651C9D243D}" type="sibTrans" cxnId="{D4E1F6D9-C6E7-9342-86AF-7B1597691D34}">
      <dgm:prSet/>
      <dgm:spPr/>
      <dgm:t>
        <a:bodyPr/>
        <a:lstStyle/>
        <a:p>
          <a:endParaRPr lang="en-US"/>
        </a:p>
      </dgm:t>
    </dgm:pt>
    <dgm:pt modelId="{80B8DA64-B836-8D4D-9AD8-D8193DB154A5}">
      <dgm:prSet phldrT="[Text]"/>
      <dgm:spPr/>
      <dgm:t>
        <a:bodyPr/>
        <a:lstStyle/>
        <a:p>
          <a:r>
            <a:rPr lang="en-US" dirty="0" smtClean="0"/>
            <a:t>Parents go to </a:t>
          </a:r>
          <a:r>
            <a:rPr lang="en-US" dirty="0" smtClean="0">
              <a:hlinkClick xmlns:r="http://schemas.openxmlformats.org/officeDocument/2006/relationships" r:id="rId1"/>
            </a:rPr>
            <a:t>www.WellVisitPlanner.org</a:t>
          </a:r>
          <a:r>
            <a:rPr lang="en-US" dirty="0" smtClean="0"/>
            <a:t> and </a:t>
          </a:r>
          <a:r>
            <a:rPr lang="en-US" b="1" u="sng" dirty="0" smtClean="0"/>
            <a:t>engage</a:t>
          </a:r>
          <a:r>
            <a:rPr lang="en-US" dirty="0" smtClean="0"/>
            <a:t> with with the interactive website, including age-specific questions and educational materials  </a:t>
          </a:r>
          <a:endParaRPr lang="en-US" dirty="0"/>
        </a:p>
      </dgm:t>
    </dgm:pt>
    <dgm:pt modelId="{37E7F494-52FB-E14D-BF92-E3C54A0B8BD9}" type="parTrans" cxnId="{067ABE6B-303D-D249-B52F-1C0108B596CB}">
      <dgm:prSet/>
      <dgm:spPr/>
      <dgm:t>
        <a:bodyPr/>
        <a:lstStyle/>
        <a:p>
          <a:endParaRPr lang="en-US"/>
        </a:p>
      </dgm:t>
    </dgm:pt>
    <dgm:pt modelId="{A000C295-C9D4-344F-A57E-76F035B10E5D}" type="sibTrans" cxnId="{067ABE6B-303D-D249-B52F-1C0108B596CB}">
      <dgm:prSet/>
      <dgm:spPr/>
      <dgm:t>
        <a:bodyPr/>
        <a:lstStyle/>
        <a:p>
          <a:endParaRPr lang="en-US"/>
        </a:p>
      </dgm:t>
    </dgm:pt>
    <dgm:pt modelId="{3BACB07E-7098-5042-AE4B-9FA2ADA9B1F2}">
      <dgm:prSet phldrT="[Text]"/>
      <dgm:spPr/>
      <dgm:t>
        <a:bodyPr/>
        <a:lstStyle/>
        <a:p>
          <a:r>
            <a:rPr lang="en-US" dirty="0" smtClean="0"/>
            <a:t>3</a:t>
          </a:r>
          <a:endParaRPr lang="en-US" dirty="0"/>
        </a:p>
      </dgm:t>
    </dgm:pt>
    <dgm:pt modelId="{2795A0C1-AC71-2B47-8D08-861EAE2BF189}" type="parTrans" cxnId="{2B15AEBA-F3C0-5549-9586-20781550976F}">
      <dgm:prSet/>
      <dgm:spPr/>
      <dgm:t>
        <a:bodyPr/>
        <a:lstStyle/>
        <a:p>
          <a:endParaRPr lang="en-US"/>
        </a:p>
      </dgm:t>
    </dgm:pt>
    <dgm:pt modelId="{7C7C0FFE-B8FD-2640-8AF3-FB2DA6ACCCD9}" type="sibTrans" cxnId="{2B15AEBA-F3C0-5549-9586-20781550976F}">
      <dgm:prSet/>
      <dgm:spPr/>
      <dgm:t>
        <a:bodyPr/>
        <a:lstStyle/>
        <a:p>
          <a:endParaRPr lang="en-US"/>
        </a:p>
      </dgm:t>
    </dgm:pt>
    <dgm:pt modelId="{94CD1482-54CE-1847-AF33-2FB4E802BB54}">
      <dgm:prSet phldrT="[Text]"/>
      <dgm:spPr/>
      <dgm:t>
        <a:bodyPr/>
        <a:lstStyle/>
        <a:p>
          <a:r>
            <a:rPr lang="en-US" dirty="0" smtClean="0"/>
            <a:t>Parents view, save and print their </a:t>
          </a:r>
          <a:r>
            <a:rPr lang="en-US" b="1" u="sng" dirty="0" smtClean="0"/>
            <a:t>customized Visit Guide</a:t>
          </a:r>
          <a:r>
            <a:rPr lang="en-US" dirty="0" smtClean="0"/>
            <a:t> to bring to their child’s appointment.  They can also email it to the office ahead of time via a secure email connection.</a:t>
          </a:r>
          <a:endParaRPr lang="en-US" dirty="0"/>
        </a:p>
      </dgm:t>
    </dgm:pt>
    <dgm:pt modelId="{A9099B3B-51D3-E04F-80EB-C72F8F9A941A}" type="parTrans" cxnId="{4F0BEE9B-8224-A049-A777-2A26B1CD45AC}">
      <dgm:prSet/>
      <dgm:spPr/>
      <dgm:t>
        <a:bodyPr/>
        <a:lstStyle/>
        <a:p>
          <a:endParaRPr lang="en-US"/>
        </a:p>
      </dgm:t>
    </dgm:pt>
    <dgm:pt modelId="{AED530C6-369E-F745-8741-1F2C6F88621C}" type="sibTrans" cxnId="{4F0BEE9B-8224-A049-A777-2A26B1CD45AC}">
      <dgm:prSet/>
      <dgm:spPr/>
      <dgm:t>
        <a:bodyPr/>
        <a:lstStyle/>
        <a:p>
          <a:endParaRPr lang="en-US"/>
        </a:p>
      </dgm:t>
    </dgm:pt>
    <dgm:pt modelId="{349E6504-4F42-C343-ABF3-DFA1BE6094DB}">
      <dgm:prSet phldrT="[Text]"/>
      <dgm:spPr/>
      <dgm:t>
        <a:bodyPr/>
        <a:lstStyle/>
        <a:p>
          <a:r>
            <a:rPr lang="en-US" dirty="0" smtClean="0"/>
            <a:t>Email, fliers, posters, postcards, phone calls, etc. (Example materials will be available in the implementation toolkit)</a:t>
          </a:r>
          <a:endParaRPr lang="en-US" dirty="0"/>
        </a:p>
      </dgm:t>
    </dgm:pt>
    <dgm:pt modelId="{1974774F-B76E-5C41-AF64-104C9FC73077}" type="parTrans" cxnId="{950F5B9A-29A7-BE48-A683-A77DC1BDA08A}">
      <dgm:prSet/>
      <dgm:spPr/>
      <dgm:t>
        <a:bodyPr/>
        <a:lstStyle/>
        <a:p>
          <a:endParaRPr lang="en-US"/>
        </a:p>
      </dgm:t>
    </dgm:pt>
    <dgm:pt modelId="{69223DF7-6688-F747-87A5-94F9DD797E47}" type="sibTrans" cxnId="{950F5B9A-29A7-BE48-A683-A77DC1BDA08A}">
      <dgm:prSet/>
      <dgm:spPr/>
      <dgm:t>
        <a:bodyPr/>
        <a:lstStyle/>
        <a:p>
          <a:endParaRPr lang="en-US"/>
        </a:p>
      </dgm:t>
    </dgm:pt>
    <dgm:pt modelId="{C97C743F-1FE0-A54D-9C63-B089F9325250}">
      <dgm:prSet/>
      <dgm:spPr/>
      <dgm:t>
        <a:bodyPr/>
        <a:lstStyle/>
        <a:p>
          <a:r>
            <a:rPr lang="en-US" dirty="0" smtClean="0"/>
            <a:t>4</a:t>
          </a:r>
          <a:endParaRPr lang="en-US" dirty="0"/>
        </a:p>
      </dgm:t>
    </dgm:pt>
    <dgm:pt modelId="{73BDEA0B-21D1-E34F-895F-C7C2FD384BF6}" type="parTrans" cxnId="{AD13B011-2C8F-6E4E-A514-C5F70BD260BF}">
      <dgm:prSet/>
      <dgm:spPr/>
      <dgm:t>
        <a:bodyPr/>
        <a:lstStyle/>
        <a:p>
          <a:endParaRPr lang="en-US"/>
        </a:p>
      </dgm:t>
    </dgm:pt>
    <dgm:pt modelId="{A720EE99-E377-C146-B018-76C5C5D1386C}" type="sibTrans" cxnId="{AD13B011-2C8F-6E4E-A514-C5F70BD260BF}">
      <dgm:prSet/>
      <dgm:spPr/>
      <dgm:t>
        <a:bodyPr/>
        <a:lstStyle/>
        <a:p>
          <a:endParaRPr lang="en-US"/>
        </a:p>
      </dgm:t>
    </dgm:pt>
    <dgm:pt modelId="{484068B4-F8A2-4B44-B81A-E12D1B767D4E}">
      <dgm:prSet/>
      <dgm:spPr/>
      <dgm:t>
        <a:bodyPr/>
        <a:lstStyle/>
        <a:p>
          <a:r>
            <a:rPr lang="en-US" b="1" u="sng" dirty="0" smtClean="0"/>
            <a:t>Enhanced patient encounter</a:t>
          </a:r>
          <a:r>
            <a:rPr lang="en-US" dirty="0" smtClean="0"/>
            <a:t>: parents come to the visit prepared, doctors/nurses are prepared to use the visit guide to focus on parental priorities and concerns. Less time needed to ask developmental questions so more time to address developmental concerns and family psychosocial issues</a:t>
          </a:r>
          <a:endParaRPr lang="en-US" dirty="0"/>
        </a:p>
      </dgm:t>
    </dgm:pt>
    <dgm:pt modelId="{0FC62618-6DAF-764B-9851-878180111F22}" type="parTrans" cxnId="{B8E659AF-7304-B347-BBCF-759374B93376}">
      <dgm:prSet/>
      <dgm:spPr/>
      <dgm:t>
        <a:bodyPr/>
        <a:lstStyle/>
        <a:p>
          <a:endParaRPr lang="en-US"/>
        </a:p>
      </dgm:t>
    </dgm:pt>
    <dgm:pt modelId="{5A2C6799-7D9F-F549-B5FE-56515079E8A7}" type="sibTrans" cxnId="{B8E659AF-7304-B347-BBCF-759374B93376}">
      <dgm:prSet/>
      <dgm:spPr/>
      <dgm:t>
        <a:bodyPr/>
        <a:lstStyle/>
        <a:p>
          <a:endParaRPr lang="en-US"/>
        </a:p>
      </dgm:t>
    </dgm:pt>
    <dgm:pt modelId="{E2EBE9FE-EBA0-344A-B2F0-77328E22B817}" type="pres">
      <dgm:prSet presAssocID="{5D7615B3-17BE-5A41-9C2A-78D9F37F0E4F}" presName="linearFlow" presStyleCnt="0">
        <dgm:presLayoutVars>
          <dgm:dir/>
          <dgm:animLvl val="lvl"/>
          <dgm:resizeHandles val="exact"/>
        </dgm:presLayoutVars>
      </dgm:prSet>
      <dgm:spPr/>
      <dgm:t>
        <a:bodyPr/>
        <a:lstStyle/>
        <a:p>
          <a:endParaRPr lang="en-US"/>
        </a:p>
      </dgm:t>
    </dgm:pt>
    <dgm:pt modelId="{6ABC4317-B3C0-E447-8396-944F63B2F7D6}" type="pres">
      <dgm:prSet presAssocID="{CA5B060E-8D54-4949-90C4-F65292981CC5}" presName="composite" presStyleCnt="0"/>
      <dgm:spPr/>
    </dgm:pt>
    <dgm:pt modelId="{E353F449-F401-2645-9F87-552D8F459164}" type="pres">
      <dgm:prSet presAssocID="{CA5B060E-8D54-4949-90C4-F65292981CC5}" presName="parentText" presStyleLbl="alignNode1" presStyleIdx="0" presStyleCnt="4">
        <dgm:presLayoutVars>
          <dgm:chMax val="1"/>
          <dgm:bulletEnabled val="1"/>
        </dgm:presLayoutVars>
      </dgm:prSet>
      <dgm:spPr/>
      <dgm:t>
        <a:bodyPr/>
        <a:lstStyle/>
        <a:p>
          <a:endParaRPr lang="en-US"/>
        </a:p>
      </dgm:t>
    </dgm:pt>
    <dgm:pt modelId="{5AC18216-0550-994A-9B26-D7BF9D36735F}" type="pres">
      <dgm:prSet presAssocID="{CA5B060E-8D54-4949-90C4-F65292981CC5}" presName="descendantText" presStyleLbl="alignAcc1" presStyleIdx="0" presStyleCnt="4">
        <dgm:presLayoutVars>
          <dgm:bulletEnabled val="1"/>
        </dgm:presLayoutVars>
      </dgm:prSet>
      <dgm:spPr/>
      <dgm:t>
        <a:bodyPr/>
        <a:lstStyle/>
        <a:p>
          <a:endParaRPr lang="en-US"/>
        </a:p>
      </dgm:t>
    </dgm:pt>
    <dgm:pt modelId="{7090E92C-ED96-254E-A93D-4BFF1FE97CDE}" type="pres">
      <dgm:prSet presAssocID="{E7C7C974-E1BA-DE4D-89A2-E6E4814EAA2C}" presName="sp" presStyleCnt="0"/>
      <dgm:spPr/>
    </dgm:pt>
    <dgm:pt modelId="{63567077-986B-794E-91AD-ED6D735B86B7}" type="pres">
      <dgm:prSet presAssocID="{D3357C12-A2B9-B84D-9B2F-B47828314B33}" presName="composite" presStyleCnt="0"/>
      <dgm:spPr/>
    </dgm:pt>
    <dgm:pt modelId="{7C95DA3B-3857-F844-800A-5A8CDB16048C}" type="pres">
      <dgm:prSet presAssocID="{D3357C12-A2B9-B84D-9B2F-B47828314B33}" presName="parentText" presStyleLbl="alignNode1" presStyleIdx="1" presStyleCnt="4">
        <dgm:presLayoutVars>
          <dgm:chMax val="1"/>
          <dgm:bulletEnabled val="1"/>
        </dgm:presLayoutVars>
      </dgm:prSet>
      <dgm:spPr/>
      <dgm:t>
        <a:bodyPr/>
        <a:lstStyle/>
        <a:p>
          <a:endParaRPr lang="en-US"/>
        </a:p>
      </dgm:t>
    </dgm:pt>
    <dgm:pt modelId="{92A4A84D-92E8-3842-9482-B59539A4ADAC}" type="pres">
      <dgm:prSet presAssocID="{D3357C12-A2B9-B84D-9B2F-B47828314B33}" presName="descendantText" presStyleLbl="alignAcc1" presStyleIdx="1" presStyleCnt="4">
        <dgm:presLayoutVars>
          <dgm:bulletEnabled val="1"/>
        </dgm:presLayoutVars>
      </dgm:prSet>
      <dgm:spPr/>
      <dgm:t>
        <a:bodyPr/>
        <a:lstStyle/>
        <a:p>
          <a:endParaRPr lang="en-US"/>
        </a:p>
      </dgm:t>
    </dgm:pt>
    <dgm:pt modelId="{C2DAD51A-BD94-3F41-BEDA-2053385C7887}" type="pres">
      <dgm:prSet presAssocID="{C66EC79A-82CF-0148-8B4F-B1651C9D243D}" presName="sp" presStyleCnt="0"/>
      <dgm:spPr/>
    </dgm:pt>
    <dgm:pt modelId="{C18A4317-DCA5-9D4A-A3AF-362FE7CFFCFB}" type="pres">
      <dgm:prSet presAssocID="{3BACB07E-7098-5042-AE4B-9FA2ADA9B1F2}" presName="composite" presStyleCnt="0"/>
      <dgm:spPr/>
    </dgm:pt>
    <dgm:pt modelId="{2FA53B40-35C5-D146-A138-DD8C883A1785}" type="pres">
      <dgm:prSet presAssocID="{3BACB07E-7098-5042-AE4B-9FA2ADA9B1F2}" presName="parentText" presStyleLbl="alignNode1" presStyleIdx="2" presStyleCnt="4">
        <dgm:presLayoutVars>
          <dgm:chMax val="1"/>
          <dgm:bulletEnabled val="1"/>
        </dgm:presLayoutVars>
      </dgm:prSet>
      <dgm:spPr/>
      <dgm:t>
        <a:bodyPr/>
        <a:lstStyle/>
        <a:p>
          <a:endParaRPr lang="en-US"/>
        </a:p>
      </dgm:t>
    </dgm:pt>
    <dgm:pt modelId="{AA31B30B-35C4-EC41-A122-6D5E84D5BC35}" type="pres">
      <dgm:prSet presAssocID="{3BACB07E-7098-5042-AE4B-9FA2ADA9B1F2}" presName="descendantText" presStyleLbl="alignAcc1" presStyleIdx="2" presStyleCnt="4">
        <dgm:presLayoutVars>
          <dgm:bulletEnabled val="1"/>
        </dgm:presLayoutVars>
      </dgm:prSet>
      <dgm:spPr/>
      <dgm:t>
        <a:bodyPr/>
        <a:lstStyle/>
        <a:p>
          <a:endParaRPr lang="en-US"/>
        </a:p>
      </dgm:t>
    </dgm:pt>
    <dgm:pt modelId="{514EC689-1FFE-B44B-BB7D-FD29A8BBF538}" type="pres">
      <dgm:prSet presAssocID="{7C7C0FFE-B8FD-2640-8AF3-FB2DA6ACCCD9}" presName="sp" presStyleCnt="0"/>
      <dgm:spPr/>
    </dgm:pt>
    <dgm:pt modelId="{0069DBE0-2093-DE42-8B1F-070FC5631AB0}" type="pres">
      <dgm:prSet presAssocID="{C97C743F-1FE0-A54D-9C63-B089F9325250}" presName="composite" presStyleCnt="0"/>
      <dgm:spPr/>
    </dgm:pt>
    <dgm:pt modelId="{CE42FB30-C73C-6E41-8B3A-FE95B7B09938}" type="pres">
      <dgm:prSet presAssocID="{C97C743F-1FE0-A54D-9C63-B089F9325250}" presName="parentText" presStyleLbl="alignNode1" presStyleIdx="3" presStyleCnt="4">
        <dgm:presLayoutVars>
          <dgm:chMax val="1"/>
          <dgm:bulletEnabled val="1"/>
        </dgm:presLayoutVars>
      </dgm:prSet>
      <dgm:spPr/>
      <dgm:t>
        <a:bodyPr/>
        <a:lstStyle/>
        <a:p>
          <a:endParaRPr lang="en-US"/>
        </a:p>
      </dgm:t>
    </dgm:pt>
    <dgm:pt modelId="{AED8D7B7-EA27-4E49-8E1B-0978A6C82424}" type="pres">
      <dgm:prSet presAssocID="{C97C743F-1FE0-A54D-9C63-B089F9325250}" presName="descendantText" presStyleLbl="alignAcc1" presStyleIdx="3" presStyleCnt="4" custScaleY="93526">
        <dgm:presLayoutVars>
          <dgm:bulletEnabled val="1"/>
        </dgm:presLayoutVars>
      </dgm:prSet>
      <dgm:spPr/>
      <dgm:t>
        <a:bodyPr/>
        <a:lstStyle/>
        <a:p>
          <a:endParaRPr lang="en-US"/>
        </a:p>
      </dgm:t>
    </dgm:pt>
  </dgm:ptLst>
  <dgm:cxnLst>
    <dgm:cxn modelId="{E4FCE32B-993B-4ED6-8317-DF3E23C08B4C}" type="presOf" srcId="{349E6504-4F42-C343-ABF3-DFA1BE6094DB}" destId="{5AC18216-0550-994A-9B26-D7BF9D36735F}" srcOrd="0" destOrd="1" presId="urn:microsoft.com/office/officeart/2005/8/layout/chevron2"/>
    <dgm:cxn modelId="{AD13B011-2C8F-6E4E-A514-C5F70BD260BF}" srcId="{5D7615B3-17BE-5A41-9C2A-78D9F37F0E4F}" destId="{C97C743F-1FE0-A54D-9C63-B089F9325250}" srcOrd="3" destOrd="0" parTransId="{73BDEA0B-21D1-E34F-895F-C7C2FD384BF6}" sibTransId="{A720EE99-E377-C146-B018-76C5C5D1386C}"/>
    <dgm:cxn modelId="{A4CEDC09-7296-4B98-B83E-58931FFA87F8}" type="presOf" srcId="{7F77DE72-1B2B-3D47-AEA6-2D9D17691ABE}" destId="{5AC18216-0550-994A-9B26-D7BF9D36735F}" srcOrd="0" destOrd="0" presId="urn:microsoft.com/office/officeart/2005/8/layout/chevron2"/>
    <dgm:cxn modelId="{DDF798E4-72D0-4006-BD8B-0ACC361F3957}" type="presOf" srcId="{C97C743F-1FE0-A54D-9C63-B089F9325250}" destId="{CE42FB30-C73C-6E41-8B3A-FE95B7B09938}" srcOrd="0" destOrd="0" presId="urn:microsoft.com/office/officeart/2005/8/layout/chevron2"/>
    <dgm:cxn modelId="{E27EBE42-D560-4AE8-9668-752485CCE98A}" type="presOf" srcId="{5D7615B3-17BE-5A41-9C2A-78D9F37F0E4F}" destId="{E2EBE9FE-EBA0-344A-B2F0-77328E22B817}" srcOrd="0" destOrd="0" presId="urn:microsoft.com/office/officeart/2005/8/layout/chevron2"/>
    <dgm:cxn modelId="{11135214-2BDA-0643-9744-839F88DEFB08}" srcId="{5D7615B3-17BE-5A41-9C2A-78D9F37F0E4F}" destId="{CA5B060E-8D54-4949-90C4-F65292981CC5}" srcOrd="0" destOrd="0" parTransId="{557214A1-DA0B-2A4E-A139-7FA17EB9AB9B}" sibTransId="{E7C7C974-E1BA-DE4D-89A2-E6E4814EAA2C}"/>
    <dgm:cxn modelId="{4F0BEE9B-8224-A049-A777-2A26B1CD45AC}" srcId="{3BACB07E-7098-5042-AE4B-9FA2ADA9B1F2}" destId="{94CD1482-54CE-1847-AF33-2FB4E802BB54}" srcOrd="0" destOrd="0" parTransId="{A9099B3B-51D3-E04F-80EB-C72F8F9A941A}" sibTransId="{AED530C6-369E-F745-8741-1F2C6F88621C}"/>
    <dgm:cxn modelId="{D1021765-9894-45C8-A93F-5FF439567827}" type="presOf" srcId="{CA5B060E-8D54-4949-90C4-F65292981CC5}" destId="{E353F449-F401-2645-9F87-552D8F459164}" srcOrd="0" destOrd="0" presId="urn:microsoft.com/office/officeart/2005/8/layout/chevron2"/>
    <dgm:cxn modelId="{542E05B2-DF5F-8948-9A0F-07D1FF6D3862}" srcId="{CA5B060E-8D54-4949-90C4-F65292981CC5}" destId="{7F77DE72-1B2B-3D47-AEA6-2D9D17691ABE}" srcOrd="0" destOrd="0" parTransId="{507ADF2A-EB67-E24D-833B-D38B2C711D7B}" sibTransId="{B08AB2D0-F54F-844A-A6B2-3B5581A29787}"/>
    <dgm:cxn modelId="{3FCF982B-5CD9-4C6D-B761-CDA55907A653}" type="presOf" srcId="{484068B4-F8A2-4B44-B81A-E12D1B767D4E}" destId="{AED8D7B7-EA27-4E49-8E1B-0978A6C82424}" srcOrd="0" destOrd="0" presId="urn:microsoft.com/office/officeart/2005/8/layout/chevron2"/>
    <dgm:cxn modelId="{67D23939-3EE6-402E-903C-F17E5C3BC680}" type="presOf" srcId="{94CD1482-54CE-1847-AF33-2FB4E802BB54}" destId="{AA31B30B-35C4-EC41-A122-6D5E84D5BC35}" srcOrd="0" destOrd="0" presId="urn:microsoft.com/office/officeart/2005/8/layout/chevron2"/>
    <dgm:cxn modelId="{950F5B9A-29A7-BE48-A683-A77DC1BDA08A}" srcId="{7F77DE72-1B2B-3D47-AEA6-2D9D17691ABE}" destId="{349E6504-4F42-C343-ABF3-DFA1BE6094DB}" srcOrd="0" destOrd="0" parTransId="{1974774F-B76E-5C41-AF64-104C9FC73077}" sibTransId="{69223DF7-6688-F747-87A5-94F9DD797E47}"/>
    <dgm:cxn modelId="{B8E659AF-7304-B347-BBCF-759374B93376}" srcId="{C97C743F-1FE0-A54D-9C63-B089F9325250}" destId="{484068B4-F8A2-4B44-B81A-E12D1B767D4E}" srcOrd="0" destOrd="0" parTransId="{0FC62618-6DAF-764B-9851-878180111F22}" sibTransId="{5A2C6799-7D9F-F549-B5FE-56515079E8A7}"/>
    <dgm:cxn modelId="{D4E1F6D9-C6E7-9342-86AF-7B1597691D34}" srcId="{5D7615B3-17BE-5A41-9C2A-78D9F37F0E4F}" destId="{D3357C12-A2B9-B84D-9B2F-B47828314B33}" srcOrd="1" destOrd="0" parTransId="{25371C5E-126C-1C43-8A8D-9DAFC8BF4EB9}" sibTransId="{C66EC79A-82CF-0148-8B4F-B1651C9D243D}"/>
    <dgm:cxn modelId="{F9E067AB-CE39-4A17-9E8E-6741AD26118F}" type="presOf" srcId="{3BACB07E-7098-5042-AE4B-9FA2ADA9B1F2}" destId="{2FA53B40-35C5-D146-A138-DD8C883A1785}" srcOrd="0" destOrd="0" presId="urn:microsoft.com/office/officeart/2005/8/layout/chevron2"/>
    <dgm:cxn modelId="{778285C8-86E0-48D8-8D2E-BFB4C9F1C92A}" type="presOf" srcId="{D3357C12-A2B9-B84D-9B2F-B47828314B33}" destId="{7C95DA3B-3857-F844-800A-5A8CDB16048C}" srcOrd="0" destOrd="0" presId="urn:microsoft.com/office/officeart/2005/8/layout/chevron2"/>
    <dgm:cxn modelId="{067ABE6B-303D-D249-B52F-1C0108B596CB}" srcId="{D3357C12-A2B9-B84D-9B2F-B47828314B33}" destId="{80B8DA64-B836-8D4D-9AD8-D8193DB154A5}" srcOrd="0" destOrd="0" parTransId="{37E7F494-52FB-E14D-BF92-E3C54A0B8BD9}" sibTransId="{A000C295-C9D4-344F-A57E-76F035B10E5D}"/>
    <dgm:cxn modelId="{09B1D8CB-FDC8-4DBA-B1FD-B443AD3FAFE0}" type="presOf" srcId="{80B8DA64-B836-8D4D-9AD8-D8193DB154A5}" destId="{92A4A84D-92E8-3842-9482-B59539A4ADAC}" srcOrd="0" destOrd="0" presId="urn:microsoft.com/office/officeart/2005/8/layout/chevron2"/>
    <dgm:cxn modelId="{2B15AEBA-F3C0-5549-9586-20781550976F}" srcId="{5D7615B3-17BE-5A41-9C2A-78D9F37F0E4F}" destId="{3BACB07E-7098-5042-AE4B-9FA2ADA9B1F2}" srcOrd="2" destOrd="0" parTransId="{2795A0C1-AC71-2B47-8D08-861EAE2BF189}" sibTransId="{7C7C0FFE-B8FD-2640-8AF3-FB2DA6ACCCD9}"/>
    <dgm:cxn modelId="{C91B15CB-9E9F-4B39-9F09-D51D96A7FCFE}" type="presParOf" srcId="{E2EBE9FE-EBA0-344A-B2F0-77328E22B817}" destId="{6ABC4317-B3C0-E447-8396-944F63B2F7D6}" srcOrd="0" destOrd="0" presId="urn:microsoft.com/office/officeart/2005/8/layout/chevron2"/>
    <dgm:cxn modelId="{13E58B15-E2DA-4E52-A7C6-CAB18F798D88}" type="presParOf" srcId="{6ABC4317-B3C0-E447-8396-944F63B2F7D6}" destId="{E353F449-F401-2645-9F87-552D8F459164}" srcOrd="0" destOrd="0" presId="urn:microsoft.com/office/officeart/2005/8/layout/chevron2"/>
    <dgm:cxn modelId="{5C55024F-2011-4D5E-903D-70E77088D7DD}" type="presParOf" srcId="{6ABC4317-B3C0-E447-8396-944F63B2F7D6}" destId="{5AC18216-0550-994A-9B26-D7BF9D36735F}" srcOrd="1" destOrd="0" presId="urn:microsoft.com/office/officeart/2005/8/layout/chevron2"/>
    <dgm:cxn modelId="{055BD1D8-6D04-4BCB-9A72-37B6CE5E599A}" type="presParOf" srcId="{E2EBE9FE-EBA0-344A-B2F0-77328E22B817}" destId="{7090E92C-ED96-254E-A93D-4BFF1FE97CDE}" srcOrd="1" destOrd="0" presId="urn:microsoft.com/office/officeart/2005/8/layout/chevron2"/>
    <dgm:cxn modelId="{90CE49F9-03CF-4F32-AF71-9A30FDE5CB21}" type="presParOf" srcId="{E2EBE9FE-EBA0-344A-B2F0-77328E22B817}" destId="{63567077-986B-794E-91AD-ED6D735B86B7}" srcOrd="2" destOrd="0" presId="urn:microsoft.com/office/officeart/2005/8/layout/chevron2"/>
    <dgm:cxn modelId="{235D62CF-1660-4F96-8A69-8FF2978EB237}" type="presParOf" srcId="{63567077-986B-794E-91AD-ED6D735B86B7}" destId="{7C95DA3B-3857-F844-800A-5A8CDB16048C}" srcOrd="0" destOrd="0" presId="urn:microsoft.com/office/officeart/2005/8/layout/chevron2"/>
    <dgm:cxn modelId="{85A78864-D2BF-41B6-9F34-680E375A2FF5}" type="presParOf" srcId="{63567077-986B-794E-91AD-ED6D735B86B7}" destId="{92A4A84D-92E8-3842-9482-B59539A4ADAC}" srcOrd="1" destOrd="0" presId="urn:microsoft.com/office/officeart/2005/8/layout/chevron2"/>
    <dgm:cxn modelId="{F1A138AE-1914-40E6-B730-B27821F028E7}" type="presParOf" srcId="{E2EBE9FE-EBA0-344A-B2F0-77328E22B817}" destId="{C2DAD51A-BD94-3F41-BEDA-2053385C7887}" srcOrd="3" destOrd="0" presId="urn:microsoft.com/office/officeart/2005/8/layout/chevron2"/>
    <dgm:cxn modelId="{47A91945-6A63-4483-99AA-B2E0ABE4F415}" type="presParOf" srcId="{E2EBE9FE-EBA0-344A-B2F0-77328E22B817}" destId="{C18A4317-DCA5-9D4A-A3AF-362FE7CFFCFB}" srcOrd="4" destOrd="0" presId="urn:microsoft.com/office/officeart/2005/8/layout/chevron2"/>
    <dgm:cxn modelId="{941E3882-FD75-46B4-A63A-7CC2E74F965D}" type="presParOf" srcId="{C18A4317-DCA5-9D4A-A3AF-362FE7CFFCFB}" destId="{2FA53B40-35C5-D146-A138-DD8C883A1785}" srcOrd="0" destOrd="0" presId="urn:microsoft.com/office/officeart/2005/8/layout/chevron2"/>
    <dgm:cxn modelId="{32DED467-AFA0-46D4-805D-51868BFEF393}" type="presParOf" srcId="{C18A4317-DCA5-9D4A-A3AF-362FE7CFFCFB}" destId="{AA31B30B-35C4-EC41-A122-6D5E84D5BC35}" srcOrd="1" destOrd="0" presId="urn:microsoft.com/office/officeart/2005/8/layout/chevron2"/>
    <dgm:cxn modelId="{44AFB43F-75D8-4028-9D07-5169BA222DC4}" type="presParOf" srcId="{E2EBE9FE-EBA0-344A-B2F0-77328E22B817}" destId="{514EC689-1FFE-B44B-BB7D-FD29A8BBF538}" srcOrd="5" destOrd="0" presId="urn:microsoft.com/office/officeart/2005/8/layout/chevron2"/>
    <dgm:cxn modelId="{E9513C61-6648-42E8-96F1-27436D9566FF}" type="presParOf" srcId="{E2EBE9FE-EBA0-344A-B2F0-77328E22B817}" destId="{0069DBE0-2093-DE42-8B1F-070FC5631AB0}" srcOrd="6" destOrd="0" presId="urn:microsoft.com/office/officeart/2005/8/layout/chevron2"/>
    <dgm:cxn modelId="{C03E7AF1-280C-4613-8039-639497F21838}" type="presParOf" srcId="{0069DBE0-2093-DE42-8B1F-070FC5631AB0}" destId="{CE42FB30-C73C-6E41-8B3A-FE95B7B09938}" srcOrd="0" destOrd="0" presId="urn:microsoft.com/office/officeart/2005/8/layout/chevron2"/>
    <dgm:cxn modelId="{A6A7F174-8C31-4C43-B8D8-234D3B9F10FF}" type="presParOf" srcId="{0069DBE0-2093-DE42-8B1F-070FC5631AB0}" destId="{AED8D7B7-EA27-4E49-8E1B-0978A6C82424}"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D6C10-D928-46CB-8AF4-1C8F5B5CE29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A5EDD41-F402-4B3B-9B2E-009254CFB415}">
      <dgm:prSet phldrT="[Text]" custT="1"/>
      <dgm:spPr/>
      <dgm:t>
        <a:bodyPr/>
        <a:lstStyle/>
        <a:p>
          <a:pPr algn="ctr"/>
          <a:r>
            <a:rPr lang="en-US" sz="1000" b="1" u="sng" dirty="0" smtClean="0"/>
            <a:t>Clinic Scheduler</a:t>
          </a:r>
        </a:p>
        <a:p>
          <a:pPr algn="l"/>
          <a:r>
            <a:rPr lang="en-US" sz="1000" dirty="0" smtClean="0"/>
            <a:t>* Children with upcoming well-child care visits who are eligible for parents to participate in Well Visit planner are identified</a:t>
          </a:r>
        </a:p>
        <a:p>
          <a:pPr algn="l"/>
          <a:r>
            <a:rPr lang="en-US" sz="1000" dirty="0" smtClean="0"/>
            <a:t>* Five days before well-child visit, parent is reminded about visit and told to go to website. This can be done along with a practice’s existing process, i.e. telephone and/or email appointment reminder. </a:t>
          </a:r>
          <a:endParaRPr lang="en-US" sz="1000" dirty="0"/>
        </a:p>
      </dgm:t>
    </dgm:pt>
    <dgm:pt modelId="{EAD74B7D-4112-4D71-A4B1-8354A1627E4A}" type="parTrans" cxnId="{0482A224-0381-4A3E-8902-A7096A9F7C7C}">
      <dgm:prSet/>
      <dgm:spPr/>
      <dgm:t>
        <a:bodyPr/>
        <a:lstStyle/>
        <a:p>
          <a:endParaRPr lang="en-US" sz="1000"/>
        </a:p>
      </dgm:t>
    </dgm:pt>
    <dgm:pt modelId="{EF6D52EA-2C74-44C3-9129-BEFECA03C654}" type="sibTrans" cxnId="{0482A224-0381-4A3E-8902-A7096A9F7C7C}">
      <dgm:prSet/>
      <dgm:spPr/>
      <dgm:t>
        <a:bodyPr/>
        <a:lstStyle/>
        <a:p>
          <a:endParaRPr lang="en-US"/>
        </a:p>
      </dgm:t>
    </dgm:pt>
    <dgm:pt modelId="{B9C960C1-9C3E-4A20-9FE9-01D13D3E657D}">
      <dgm:prSet phldrT="[Text]" custT="1"/>
      <dgm:spPr/>
      <dgm:t>
        <a:bodyPr/>
        <a:lstStyle/>
        <a:p>
          <a:pPr algn="ctr"/>
          <a:r>
            <a:rPr lang="en-US" sz="1000" b="1" u="sng" dirty="0" smtClean="0"/>
            <a:t>Parent</a:t>
          </a:r>
        </a:p>
        <a:p>
          <a:pPr algn="l"/>
          <a:r>
            <a:rPr lang="en-US" sz="1000" dirty="0" smtClean="0"/>
            <a:t>*Some (not all) parents complete tool AT HOME</a:t>
          </a:r>
        </a:p>
        <a:p>
          <a:pPr algn="l"/>
          <a:r>
            <a:rPr lang="en-US" sz="1000" dirty="0" smtClean="0"/>
            <a:t>*Parent prints Visit Guide at home</a:t>
          </a:r>
        </a:p>
        <a:p>
          <a:pPr algn="l"/>
          <a:r>
            <a:rPr lang="en-US" sz="1000" dirty="0" smtClean="0"/>
            <a:t>*Parent can visit WVP educational material website anytime</a:t>
          </a:r>
          <a:endParaRPr lang="en-US" sz="1000" dirty="0"/>
        </a:p>
      </dgm:t>
    </dgm:pt>
    <dgm:pt modelId="{E02DD0C9-D713-485A-BE7C-BBD56AD95E70}" type="parTrans" cxnId="{E6F07DF6-2C3E-468C-8F62-81CEBFA2D89B}">
      <dgm:prSet/>
      <dgm:spPr/>
      <dgm:t>
        <a:bodyPr/>
        <a:lstStyle/>
        <a:p>
          <a:endParaRPr lang="en-US" sz="1000"/>
        </a:p>
      </dgm:t>
    </dgm:pt>
    <dgm:pt modelId="{E602C4C9-65EE-405D-A653-3BEF5AE1FDE4}" type="sibTrans" cxnId="{E6F07DF6-2C3E-468C-8F62-81CEBFA2D89B}">
      <dgm:prSet/>
      <dgm:spPr/>
      <dgm:t>
        <a:bodyPr/>
        <a:lstStyle/>
        <a:p>
          <a:endParaRPr lang="en-US"/>
        </a:p>
      </dgm:t>
    </dgm:pt>
    <dgm:pt modelId="{5E1207C5-7381-4E1E-89A2-CA366C141D32}">
      <dgm:prSet phldrT="[Text]" custT="1"/>
      <dgm:spPr/>
      <dgm:t>
        <a:bodyPr/>
        <a:lstStyle/>
        <a:p>
          <a:pPr algn="ctr"/>
          <a:r>
            <a:rPr lang="en-US" sz="1000" b="1" u="sng" dirty="0" smtClean="0"/>
            <a:t>Front Desk Check In</a:t>
          </a:r>
        </a:p>
        <a:p>
          <a:pPr algn="l"/>
          <a:r>
            <a:rPr lang="en-US" sz="1000" b="0" dirty="0" smtClean="0"/>
            <a:t>* Aware of the project and able to answer questions</a:t>
          </a:r>
        </a:p>
      </dgm:t>
    </dgm:pt>
    <dgm:pt modelId="{A4877E06-2394-46EE-9028-46583A29FCA3}" type="parTrans" cxnId="{21BA1C7A-6CB9-4C3E-9CF3-FFEC1F4752D1}">
      <dgm:prSet/>
      <dgm:spPr/>
      <dgm:t>
        <a:bodyPr/>
        <a:lstStyle/>
        <a:p>
          <a:endParaRPr lang="en-US" sz="1000"/>
        </a:p>
      </dgm:t>
    </dgm:pt>
    <dgm:pt modelId="{AE086B93-BD7B-4612-AE69-1D0A0238EDA7}" type="sibTrans" cxnId="{21BA1C7A-6CB9-4C3E-9CF3-FFEC1F4752D1}">
      <dgm:prSet/>
      <dgm:spPr/>
      <dgm:t>
        <a:bodyPr/>
        <a:lstStyle/>
        <a:p>
          <a:endParaRPr lang="en-US"/>
        </a:p>
      </dgm:t>
    </dgm:pt>
    <dgm:pt modelId="{6664154F-0F1D-4E60-8489-A8C9FCA81160}">
      <dgm:prSet phldrT="[Text]" custT="1"/>
      <dgm:spPr/>
      <dgm:t>
        <a:bodyPr/>
        <a:lstStyle/>
        <a:p>
          <a:pPr algn="ctr"/>
          <a:r>
            <a:rPr lang="en-US" sz="1000" b="1" u="sng" dirty="0" smtClean="0"/>
            <a:t>MA/RN</a:t>
          </a:r>
        </a:p>
        <a:p>
          <a:pPr algn="l"/>
          <a:r>
            <a:rPr lang="en-US" sz="1000" b="0" dirty="0" smtClean="0"/>
            <a:t>* Asks eligible/invited parents if they filled out the WVP</a:t>
          </a:r>
        </a:p>
        <a:p>
          <a:pPr algn="l"/>
          <a:r>
            <a:rPr lang="en-US" sz="1000" b="0" dirty="0" smtClean="0"/>
            <a:t>* Ask parent for Visit Guide to make a photocopy for health care provider to use during visit and for the patient’s record</a:t>
          </a:r>
        </a:p>
        <a:p>
          <a:pPr algn="l"/>
          <a:r>
            <a:rPr lang="en-US" sz="1000" b="0" dirty="0" smtClean="0"/>
            <a:t>* Review Visit Guide and follow up on any items appropriate for MA/RN to discuss with parent, make entries/notes in chart or electronic health record</a:t>
          </a:r>
        </a:p>
      </dgm:t>
    </dgm:pt>
    <dgm:pt modelId="{D74C2E40-4B05-4F38-990C-53E859FE78D5}" type="parTrans" cxnId="{AE5A19D3-DA88-415C-AA4B-694BEBB48B08}">
      <dgm:prSet/>
      <dgm:spPr/>
      <dgm:t>
        <a:bodyPr/>
        <a:lstStyle/>
        <a:p>
          <a:endParaRPr lang="en-US" sz="1000"/>
        </a:p>
      </dgm:t>
    </dgm:pt>
    <dgm:pt modelId="{DAC787BF-D30B-44FA-8E20-C877C9D83DC6}" type="sibTrans" cxnId="{AE5A19D3-DA88-415C-AA4B-694BEBB48B08}">
      <dgm:prSet/>
      <dgm:spPr/>
      <dgm:t>
        <a:bodyPr/>
        <a:lstStyle/>
        <a:p>
          <a:endParaRPr lang="en-US"/>
        </a:p>
      </dgm:t>
    </dgm:pt>
    <dgm:pt modelId="{232C242C-C626-4332-BBF9-F74EC0C17F2E}">
      <dgm:prSet phldrT="[Text]" custT="1"/>
      <dgm:spPr/>
      <dgm:t>
        <a:bodyPr/>
        <a:lstStyle/>
        <a:p>
          <a:r>
            <a:rPr lang="en-US" sz="2000" dirty="0" smtClean="0"/>
            <a:t>During Visit</a:t>
          </a:r>
          <a:endParaRPr lang="en-US" sz="2000" dirty="0"/>
        </a:p>
      </dgm:t>
    </dgm:pt>
    <dgm:pt modelId="{9E9806D9-555B-4199-B8AD-BF3B43113F82}" type="sibTrans" cxnId="{4F296D6A-52BC-49FB-A435-7DF41EFC9E1F}">
      <dgm:prSet/>
      <dgm:spPr/>
      <dgm:t>
        <a:bodyPr/>
        <a:lstStyle/>
        <a:p>
          <a:endParaRPr lang="en-US"/>
        </a:p>
      </dgm:t>
    </dgm:pt>
    <dgm:pt modelId="{DE8C1F89-4502-4DC3-928A-C2DDB437156D}" type="parTrans" cxnId="{4F296D6A-52BC-49FB-A435-7DF41EFC9E1F}">
      <dgm:prSet/>
      <dgm:spPr/>
      <dgm:t>
        <a:bodyPr/>
        <a:lstStyle/>
        <a:p>
          <a:endParaRPr lang="en-US"/>
        </a:p>
      </dgm:t>
    </dgm:pt>
    <dgm:pt modelId="{04A48B46-0920-45A7-9C83-665B45A61867}">
      <dgm:prSet phldrT="[Text]" custT="1"/>
      <dgm:spPr/>
      <dgm:t>
        <a:bodyPr/>
        <a:lstStyle/>
        <a:p>
          <a:pPr algn="ctr"/>
          <a:r>
            <a:rPr lang="en-US" sz="1000" b="1" u="sng" dirty="0" smtClean="0"/>
            <a:t>Provider</a:t>
          </a:r>
        </a:p>
        <a:p>
          <a:pPr algn="l"/>
          <a:r>
            <a:rPr lang="en-US" sz="1000" b="0" dirty="0" smtClean="0"/>
            <a:t>* Review Visit Guide and MA/RN notes, if applicable</a:t>
          </a:r>
        </a:p>
        <a:p>
          <a:pPr algn="l"/>
          <a:r>
            <a:rPr lang="en-US" sz="1000" b="0" dirty="0" smtClean="0"/>
            <a:t>* Address parent’s concerns, priorities and health screening flags</a:t>
          </a:r>
        </a:p>
        <a:p>
          <a:pPr algn="l"/>
          <a:r>
            <a:rPr lang="en-US" sz="1000" b="0" dirty="0" smtClean="0"/>
            <a:t>* Guide parent to parent education materials on website</a:t>
          </a:r>
        </a:p>
      </dgm:t>
    </dgm:pt>
    <dgm:pt modelId="{583A96F2-BC90-48F4-A3E7-91C002A5A530}" type="parTrans" cxnId="{0CC86530-B5B1-4DE9-9AD4-C5E194DF0AD2}">
      <dgm:prSet/>
      <dgm:spPr/>
      <dgm:t>
        <a:bodyPr/>
        <a:lstStyle/>
        <a:p>
          <a:endParaRPr lang="en-US" sz="1000"/>
        </a:p>
      </dgm:t>
    </dgm:pt>
    <dgm:pt modelId="{541AF816-AEE7-4739-98FD-5ED28C18C15D}" type="sibTrans" cxnId="{0CC86530-B5B1-4DE9-9AD4-C5E194DF0AD2}">
      <dgm:prSet/>
      <dgm:spPr/>
      <dgm:t>
        <a:bodyPr/>
        <a:lstStyle/>
        <a:p>
          <a:endParaRPr lang="en-US"/>
        </a:p>
      </dgm:t>
    </dgm:pt>
    <dgm:pt modelId="{460059DD-A4D5-479C-B502-142B21C227D8}">
      <dgm:prSet phldrT="[Text]" custT="1"/>
      <dgm:spPr/>
      <dgm:t>
        <a:bodyPr/>
        <a:lstStyle/>
        <a:p>
          <a:r>
            <a:rPr lang="en-US" sz="2000" dirty="0" smtClean="0"/>
            <a:t>After Visit</a:t>
          </a:r>
          <a:endParaRPr lang="en-US" sz="2000" dirty="0"/>
        </a:p>
      </dgm:t>
    </dgm:pt>
    <dgm:pt modelId="{1D34B349-CF01-48AB-A513-B0CB2FBBF9AA}" type="parTrans" cxnId="{354C715D-59B8-4EB5-AAD3-0011FA60C695}">
      <dgm:prSet/>
      <dgm:spPr/>
      <dgm:t>
        <a:bodyPr/>
        <a:lstStyle/>
        <a:p>
          <a:endParaRPr lang="en-US"/>
        </a:p>
      </dgm:t>
    </dgm:pt>
    <dgm:pt modelId="{AC92D2C2-655B-45D3-A473-A504931734B0}" type="sibTrans" cxnId="{354C715D-59B8-4EB5-AAD3-0011FA60C695}">
      <dgm:prSet/>
      <dgm:spPr/>
      <dgm:t>
        <a:bodyPr/>
        <a:lstStyle/>
        <a:p>
          <a:endParaRPr lang="en-US"/>
        </a:p>
      </dgm:t>
    </dgm:pt>
    <dgm:pt modelId="{1E75DE25-7907-4949-9B70-48735CEFD53A}">
      <dgm:prSet phldrT="[Text]" custT="1"/>
      <dgm:spPr/>
      <dgm:t>
        <a:bodyPr/>
        <a:lstStyle/>
        <a:p>
          <a:pPr algn="ctr" defTabSz="222250">
            <a:lnSpc>
              <a:spcPct val="90000"/>
            </a:lnSpc>
            <a:spcBef>
              <a:spcPct val="0"/>
            </a:spcBef>
            <a:spcAft>
              <a:spcPct val="35000"/>
            </a:spcAft>
          </a:pPr>
          <a:r>
            <a:rPr lang="en-US" sz="1000" b="1" u="sng" dirty="0" smtClean="0"/>
            <a:t>Parent</a:t>
          </a:r>
        </a:p>
        <a:p>
          <a:pPr marL="0" marR="0" indent="0" algn="l" defTabSz="914400" eaLnBrk="1" fontAlgn="auto" latinLnBrk="0" hangingPunct="1">
            <a:lnSpc>
              <a:spcPct val="100000"/>
            </a:lnSpc>
            <a:spcBef>
              <a:spcPts val="0"/>
            </a:spcBef>
            <a:spcAft>
              <a:spcPts val="0"/>
            </a:spcAft>
            <a:buClrTx/>
            <a:buSzTx/>
            <a:buFontTx/>
            <a:buNone/>
            <a:tabLst/>
            <a:defRPr/>
          </a:pPr>
          <a:r>
            <a:rPr lang="en-US" sz="1000" b="0" dirty="0" smtClean="0"/>
            <a:t>* Can go back to website for the </a:t>
          </a:r>
          <a:r>
            <a:rPr lang="en-US" sz="1000" b="1" dirty="0" smtClean="0"/>
            <a:t>educational materials </a:t>
          </a:r>
          <a:r>
            <a:rPr lang="en-US" sz="1000" b="0" dirty="0" smtClean="0"/>
            <a:t>and resources</a:t>
          </a:r>
        </a:p>
      </dgm:t>
    </dgm:pt>
    <dgm:pt modelId="{CF6525B9-319E-497D-A4BF-86BEC6523B27}" type="parTrans" cxnId="{95E68700-2BAF-402E-A71C-01760E5FE597}">
      <dgm:prSet/>
      <dgm:spPr/>
      <dgm:t>
        <a:bodyPr/>
        <a:lstStyle/>
        <a:p>
          <a:endParaRPr lang="en-US" sz="1000"/>
        </a:p>
      </dgm:t>
    </dgm:pt>
    <dgm:pt modelId="{C770783A-EA47-4440-A73A-DC5C3843666D}" type="sibTrans" cxnId="{95E68700-2BAF-402E-A71C-01760E5FE597}">
      <dgm:prSet/>
      <dgm:spPr/>
      <dgm:t>
        <a:bodyPr/>
        <a:lstStyle/>
        <a:p>
          <a:endParaRPr lang="en-US"/>
        </a:p>
      </dgm:t>
    </dgm:pt>
    <dgm:pt modelId="{045F00FC-2020-4200-923A-AA4F6AA12D04}">
      <dgm:prSet phldrT="[Text]" custT="1"/>
      <dgm:spPr/>
      <dgm:t>
        <a:bodyPr/>
        <a:lstStyle/>
        <a:p>
          <a:r>
            <a:rPr lang="en-US" sz="2000" dirty="0" smtClean="0"/>
            <a:t>Before Visit</a:t>
          </a:r>
          <a:endParaRPr lang="en-US" sz="2000" dirty="0"/>
        </a:p>
      </dgm:t>
    </dgm:pt>
    <dgm:pt modelId="{B577A2CD-2114-44D7-B585-6BD31284D78A}" type="sibTrans" cxnId="{02409CAB-A39C-4A3D-9BA1-C93977B0FA16}">
      <dgm:prSet/>
      <dgm:spPr/>
      <dgm:t>
        <a:bodyPr/>
        <a:lstStyle/>
        <a:p>
          <a:endParaRPr lang="en-US"/>
        </a:p>
      </dgm:t>
    </dgm:pt>
    <dgm:pt modelId="{85C6E93D-9DE8-4958-8A97-583DAAB67377}" type="parTrans" cxnId="{02409CAB-A39C-4A3D-9BA1-C93977B0FA16}">
      <dgm:prSet/>
      <dgm:spPr/>
      <dgm:t>
        <a:bodyPr/>
        <a:lstStyle/>
        <a:p>
          <a:endParaRPr lang="en-US"/>
        </a:p>
      </dgm:t>
    </dgm:pt>
    <dgm:pt modelId="{5568B59C-BFF2-4660-B65C-B26610B31213}" type="pres">
      <dgm:prSet presAssocID="{ED2D6C10-D928-46CB-8AF4-1C8F5B5CE299}" presName="diagram" presStyleCnt="0">
        <dgm:presLayoutVars>
          <dgm:chPref val="1"/>
          <dgm:dir/>
          <dgm:animOne val="branch"/>
          <dgm:animLvl val="lvl"/>
          <dgm:resizeHandles/>
        </dgm:presLayoutVars>
      </dgm:prSet>
      <dgm:spPr/>
      <dgm:t>
        <a:bodyPr/>
        <a:lstStyle/>
        <a:p>
          <a:endParaRPr lang="en-US"/>
        </a:p>
      </dgm:t>
    </dgm:pt>
    <dgm:pt modelId="{7B632614-2E2D-4CCA-8319-E019CE0649CA}" type="pres">
      <dgm:prSet presAssocID="{045F00FC-2020-4200-923A-AA4F6AA12D04}" presName="root" presStyleCnt="0"/>
      <dgm:spPr/>
    </dgm:pt>
    <dgm:pt modelId="{157AD7B3-5C3C-466B-AC5C-4F4F89A83AEE}" type="pres">
      <dgm:prSet presAssocID="{045F00FC-2020-4200-923A-AA4F6AA12D04}" presName="rootComposite" presStyleCnt="0"/>
      <dgm:spPr/>
    </dgm:pt>
    <dgm:pt modelId="{0BACE3E2-98CE-4D1B-A321-9141E46ADDF9}" type="pres">
      <dgm:prSet presAssocID="{045F00FC-2020-4200-923A-AA4F6AA12D04}" presName="rootText" presStyleLbl="node1" presStyleIdx="0" presStyleCnt="3" custScaleY="44731" custLinFactNeighborX="-43" custLinFactNeighborY="-31532"/>
      <dgm:spPr/>
      <dgm:t>
        <a:bodyPr/>
        <a:lstStyle/>
        <a:p>
          <a:endParaRPr lang="en-US"/>
        </a:p>
      </dgm:t>
    </dgm:pt>
    <dgm:pt modelId="{4DB9BA7A-22C6-45AA-AA84-AFCAEF2B4D95}" type="pres">
      <dgm:prSet presAssocID="{045F00FC-2020-4200-923A-AA4F6AA12D04}" presName="rootConnector" presStyleLbl="node1" presStyleIdx="0" presStyleCnt="3"/>
      <dgm:spPr/>
      <dgm:t>
        <a:bodyPr/>
        <a:lstStyle/>
        <a:p>
          <a:endParaRPr lang="en-US"/>
        </a:p>
      </dgm:t>
    </dgm:pt>
    <dgm:pt modelId="{AD3E38B4-73F3-496C-BDB3-A16A621E8E5B}" type="pres">
      <dgm:prSet presAssocID="{045F00FC-2020-4200-923A-AA4F6AA12D04}" presName="childShape" presStyleCnt="0"/>
      <dgm:spPr/>
    </dgm:pt>
    <dgm:pt modelId="{1677CEA0-C64B-4999-8C23-4A921524E2D9}" type="pres">
      <dgm:prSet presAssocID="{EAD74B7D-4112-4D71-A4B1-8354A1627E4A}" presName="Name13" presStyleLbl="parChTrans1D2" presStyleIdx="0" presStyleCnt="6"/>
      <dgm:spPr/>
      <dgm:t>
        <a:bodyPr/>
        <a:lstStyle/>
        <a:p>
          <a:endParaRPr lang="en-US"/>
        </a:p>
      </dgm:t>
    </dgm:pt>
    <dgm:pt modelId="{DB71D3B5-873E-4BD5-A020-97AAB01F115E}" type="pres">
      <dgm:prSet presAssocID="{CA5EDD41-F402-4B3B-9B2E-009254CFB415}" presName="childText" presStyleLbl="bgAcc1" presStyleIdx="0" presStyleCnt="6" custScaleX="113096" custScaleY="162870" custLinFactNeighborX="-2222" custLinFactNeighborY="-26594">
        <dgm:presLayoutVars>
          <dgm:bulletEnabled val="1"/>
        </dgm:presLayoutVars>
      </dgm:prSet>
      <dgm:spPr/>
      <dgm:t>
        <a:bodyPr/>
        <a:lstStyle/>
        <a:p>
          <a:endParaRPr lang="en-US"/>
        </a:p>
      </dgm:t>
    </dgm:pt>
    <dgm:pt modelId="{35B6F065-74C6-461F-B684-EC79716F8317}" type="pres">
      <dgm:prSet presAssocID="{E02DD0C9-D713-485A-BE7C-BBD56AD95E70}" presName="Name13" presStyleLbl="parChTrans1D2" presStyleIdx="1" presStyleCnt="6"/>
      <dgm:spPr/>
      <dgm:t>
        <a:bodyPr/>
        <a:lstStyle/>
        <a:p>
          <a:endParaRPr lang="en-US"/>
        </a:p>
      </dgm:t>
    </dgm:pt>
    <dgm:pt modelId="{A7EFC969-835D-47A7-94A0-EADC56E1E70A}" type="pres">
      <dgm:prSet presAssocID="{B9C960C1-9C3E-4A20-9FE9-01D13D3E657D}" presName="childText" presStyleLbl="bgAcc1" presStyleIdx="1" presStyleCnt="6" custScaleX="113096" custScaleY="98227" custLinFactNeighborX="-2222" custLinFactNeighborY="-37840">
        <dgm:presLayoutVars>
          <dgm:bulletEnabled val="1"/>
        </dgm:presLayoutVars>
      </dgm:prSet>
      <dgm:spPr/>
      <dgm:t>
        <a:bodyPr/>
        <a:lstStyle/>
        <a:p>
          <a:endParaRPr lang="en-US"/>
        </a:p>
      </dgm:t>
    </dgm:pt>
    <dgm:pt modelId="{A57A8B43-681D-4914-8A31-E7060E3F48EF}" type="pres">
      <dgm:prSet presAssocID="{232C242C-C626-4332-BBF9-F74EC0C17F2E}" presName="root" presStyleCnt="0"/>
      <dgm:spPr/>
    </dgm:pt>
    <dgm:pt modelId="{89CFD9DC-EE5D-4FC8-B339-3C0EC0219ACC}" type="pres">
      <dgm:prSet presAssocID="{232C242C-C626-4332-BBF9-F74EC0C17F2E}" presName="rootComposite" presStyleCnt="0"/>
      <dgm:spPr/>
    </dgm:pt>
    <dgm:pt modelId="{2CE1ED69-4BFC-485B-A385-561BDC02735C}" type="pres">
      <dgm:prSet presAssocID="{232C242C-C626-4332-BBF9-F74EC0C17F2E}" presName="rootText" presStyleLbl="node1" presStyleIdx="1" presStyleCnt="3" custScaleY="49006" custLinFactNeighborX="-3274" custLinFactNeighborY="-31532"/>
      <dgm:spPr/>
      <dgm:t>
        <a:bodyPr/>
        <a:lstStyle/>
        <a:p>
          <a:endParaRPr lang="en-US"/>
        </a:p>
      </dgm:t>
    </dgm:pt>
    <dgm:pt modelId="{F0D21D06-C906-4B5B-87FE-ED07B7FFEE7A}" type="pres">
      <dgm:prSet presAssocID="{232C242C-C626-4332-BBF9-F74EC0C17F2E}" presName="rootConnector" presStyleLbl="node1" presStyleIdx="1" presStyleCnt="3"/>
      <dgm:spPr/>
      <dgm:t>
        <a:bodyPr/>
        <a:lstStyle/>
        <a:p>
          <a:endParaRPr lang="en-US"/>
        </a:p>
      </dgm:t>
    </dgm:pt>
    <dgm:pt modelId="{1939CB6C-E39F-4B1A-BD02-464D5E30F24F}" type="pres">
      <dgm:prSet presAssocID="{232C242C-C626-4332-BBF9-F74EC0C17F2E}" presName="childShape" presStyleCnt="0"/>
      <dgm:spPr/>
    </dgm:pt>
    <dgm:pt modelId="{FAF05051-DF8D-45F1-92F7-E3DCAD4D1AD1}" type="pres">
      <dgm:prSet presAssocID="{A4877E06-2394-46EE-9028-46583A29FCA3}" presName="Name13" presStyleLbl="parChTrans1D2" presStyleIdx="2" presStyleCnt="6"/>
      <dgm:spPr/>
      <dgm:t>
        <a:bodyPr/>
        <a:lstStyle/>
        <a:p>
          <a:endParaRPr lang="en-US"/>
        </a:p>
      </dgm:t>
    </dgm:pt>
    <dgm:pt modelId="{2B791D5F-DF64-45D3-BFC4-90D67BE18D83}" type="pres">
      <dgm:prSet presAssocID="{5E1207C5-7381-4E1E-89A2-CA366C141D32}" presName="childText" presStyleLbl="bgAcc1" presStyleIdx="2" presStyleCnt="6" custScaleX="120705" custScaleY="46553" custLinFactNeighborX="-2455" custLinFactNeighborY="-30869">
        <dgm:presLayoutVars>
          <dgm:bulletEnabled val="1"/>
        </dgm:presLayoutVars>
      </dgm:prSet>
      <dgm:spPr/>
      <dgm:t>
        <a:bodyPr/>
        <a:lstStyle/>
        <a:p>
          <a:endParaRPr lang="en-US"/>
        </a:p>
      </dgm:t>
    </dgm:pt>
    <dgm:pt modelId="{5A3CEBA5-1F11-44A7-BC4A-C67F45C694FC}" type="pres">
      <dgm:prSet presAssocID="{D74C2E40-4B05-4F38-990C-53E859FE78D5}" presName="Name13" presStyleLbl="parChTrans1D2" presStyleIdx="3" presStyleCnt="6"/>
      <dgm:spPr/>
      <dgm:t>
        <a:bodyPr/>
        <a:lstStyle/>
        <a:p>
          <a:endParaRPr lang="en-US"/>
        </a:p>
      </dgm:t>
    </dgm:pt>
    <dgm:pt modelId="{459B58EE-2D55-4AB4-B13A-4924427AA298}" type="pres">
      <dgm:prSet presAssocID="{6664154F-0F1D-4E60-8489-A8C9FCA81160}" presName="childText" presStyleLbl="bgAcc1" presStyleIdx="3" presStyleCnt="6" custScaleX="123511" custScaleY="157146" custLinFactNeighborX="-3858" custLinFactNeighborY="-46980">
        <dgm:presLayoutVars>
          <dgm:bulletEnabled val="1"/>
        </dgm:presLayoutVars>
      </dgm:prSet>
      <dgm:spPr/>
      <dgm:t>
        <a:bodyPr/>
        <a:lstStyle/>
        <a:p>
          <a:endParaRPr lang="en-US"/>
        </a:p>
      </dgm:t>
    </dgm:pt>
    <dgm:pt modelId="{59CF09CB-A0C3-42EA-A4DC-C450D0899D2F}" type="pres">
      <dgm:prSet presAssocID="{583A96F2-BC90-48F4-A3E7-91C002A5A530}" presName="Name13" presStyleLbl="parChTrans1D2" presStyleIdx="4" presStyleCnt="6"/>
      <dgm:spPr/>
      <dgm:t>
        <a:bodyPr/>
        <a:lstStyle/>
        <a:p>
          <a:endParaRPr lang="en-US"/>
        </a:p>
      </dgm:t>
    </dgm:pt>
    <dgm:pt modelId="{EC63FC6B-BB79-4832-A242-5E35A4610234}" type="pres">
      <dgm:prSet presAssocID="{04A48B46-0920-45A7-9C83-665B45A61867}" presName="childText" presStyleLbl="bgAcc1" presStyleIdx="4" presStyleCnt="6" custScaleX="120705" custScaleY="110583" custLinFactNeighborX="-2455" custLinFactNeighborY="-59803">
        <dgm:presLayoutVars>
          <dgm:bulletEnabled val="1"/>
        </dgm:presLayoutVars>
      </dgm:prSet>
      <dgm:spPr/>
      <dgm:t>
        <a:bodyPr/>
        <a:lstStyle/>
        <a:p>
          <a:endParaRPr lang="en-US"/>
        </a:p>
      </dgm:t>
    </dgm:pt>
    <dgm:pt modelId="{CAD39A08-536C-4C16-8A7C-8BAF5BAC015A}" type="pres">
      <dgm:prSet presAssocID="{460059DD-A4D5-479C-B502-142B21C227D8}" presName="root" presStyleCnt="0"/>
      <dgm:spPr/>
    </dgm:pt>
    <dgm:pt modelId="{59D45DCA-237E-452A-89BC-D2DEBAB0FEDC}" type="pres">
      <dgm:prSet presAssocID="{460059DD-A4D5-479C-B502-142B21C227D8}" presName="rootComposite" presStyleCnt="0"/>
      <dgm:spPr/>
    </dgm:pt>
    <dgm:pt modelId="{A2CB6C0D-B30E-4FF1-B005-FAAA9D588857}" type="pres">
      <dgm:prSet presAssocID="{460059DD-A4D5-479C-B502-142B21C227D8}" presName="rootText" presStyleLbl="node1" presStyleIdx="2" presStyleCnt="3" custScaleY="49006" custLinFactNeighborX="-3206" custLinFactNeighborY="-30129"/>
      <dgm:spPr/>
      <dgm:t>
        <a:bodyPr/>
        <a:lstStyle/>
        <a:p>
          <a:endParaRPr lang="en-US"/>
        </a:p>
      </dgm:t>
    </dgm:pt>
    <dgm:pt modelId="{F156D955-AB16-4101-A30F-00E9AF4BF785}" type="pres">
      <dgm:prSet presAssocID="{460059DD-A4D5-479C-B502-142B21C227D8}" presName="rootConnector" presStyleLbl="node1" presStyleIdx="2" presStyleCnt="3"/>
      <dgm:spPr/>
      <dgm:t>
        <a:bodyPr/>
        <a:lstStyle/>
        <a:p>
          <a:endParaRPr lang="en-US"/>
        </a:p>
      </dgm:t>
    </dgm:pt>
    <dgm:pt modelId="{95D96801-A314-4878-8988-3A0E1A5558ED}" type="pres">
      <dgm:prSet presAssocID="{460059DD-A4D5-479C-B502-142B21C227D8}" presName="childShape" presStyleCnt="0"/>
      <dgm:spPr/>
    </dgm:pt>
    <dgm:pt modelId="{1F70920B-877E-4146-866D-50E1C66F7F42}" type="pres">
      <dgm:prSet presAssocID="{CF6525B9-319E-497D-A4BF-86BEC6523B27}" presName="Name13" presStyleLbl="parChTrans1D2" presStyleIdx="5" presStyleCnt="6"/>
      <dgm:spPr/>
      <dgm:t>
        <a:bodyPr/>
        <a:lstStyle/>
        <a:p>
          <a:endParaRPr lang="en-US"/>
        </a:p>
      </dgm:t>
    </dgm:pt>
    <dgm:pt modelId="{2C55C4B8-A3D9-4E2B-81D7-A6ED106ADC23}" type="pres">
      <dgm:prSet presAssocID="{1E75DE25-7907-4949-9B70-48735CEFD53A}" presName="childText" presStyleLbl="bgAcc1" presStyleIdx="5" presStyleCnt="6" custScaleX="111552" custScaleY="53563" custLinFactNeighborX="-2689" custLinFactNeighborY="-35325">
        <dgm:presLayoutVars>
          <dgm:bulletEnabled val="1"/>
        </dgm:presLayoutVars>
      </dgm:prSet>
      <dgm:spPr/>
      <dgm:t>
        <a:bodyPr/>
        <a:lstStyle/>
        <a:p>
          <a:endParaRPr lang="en-US"/>
        </a:p>
      </dgm:t>
    </dgm:pt>
  </dgm:ptLst>
  <dgm:cxnLst>
    <dgm:cxn modelId="{A5CAD6B9-12F5-4ECD-B171-0DF7A2DB4837}" type="presOf" srcId="{460059DD-A4D5-479C-B502-142B21C227D8}" destId="{A2CB6C0D-B30E-4FF1-B005-FAAA9D588857}" srcOrd="0" destOrd="0" presId="urn:microsoft.com/office/officeart/2005/8/layout/hierarchy3"/>
    <dgm:cxn modelId="{54797E81-E752-4344-96C6-691EA614D158}" type="presOf" srcId="{583A96F2-BC90-48F4-A3E7-91C002A5A530}" destId="{59CF09CB-A0C3-42EA-A4DC-C450D0899D2F}" srcOrd="0" destOrd="0" presId="urn:microsoft.com/office/officeart/2005/8/layout/hierarchy3"/>
    <dgm:cxn modelId="{0CC86530-B5B1-4DE9-9AD4-C5E194DF0AD2}" srcId="{232C242C-C626-4332-BBF9-F74EC0C17F2E}" destId="{04A48B46-0920-45A7-9C83-665B45A61867}" srcOrd="2" destOrd="0" parTransId="{583A96F2-BC90-48F4-A3E7-91C002A5A530}" sibTransId="{541AF816-AEE7-4739-98FD-5ED28C18C15D}"/>
    <dgm:cxn modelId="{30DF7F2A-E3D7-4553-8854-97DF02E19FD8}" type="presOf" srcId="{232C242C-C626-4332-BBF9-F74EC0C17F2E}" destId="{F0D21D06-C906-4B5B-87FE-ED07B7FFEE7A}" srcOrd="1" destOrd="0" presId="urn:microsoft.com/office/officeart/2005/8/layout/hierarchy3"/>
    <dgm:cxn modelId="{E6F07DF6-2C3E-468C-8F62-81CEBFA2D89B}" srcId="{045F00FC-2020-4200-923A-AA4F6AA12D04}" destId="{B9C960C1-9C3E-4A20-9FE9-01D13D3E657D}" srcOrd="1" destOrd="0" parTransId="{E02DD0C9-D713-485A-BE7C-BBD56AD95E70}" sibTransId="{E602C4C9-65EE-405D-A653-3BEF5AE1FDE4}"/>
    <dgm:cxn modelId="{21BA1C7A-6CB9-4C3E-9CF3-FFEC1F4752D1}" srcId="{232C242C-C626-4332-BBF9-F74EC0C17F2E}" destId="{5E1207C5-7381-4E1E-89A2-CA366C141D32}" srcOrd="0" destOrd="0" parTransId="{A4877E06-2394-46EE-9028-46583A29FCA3}" sibTransId="{AE086B93-BD7B-4612-AE69-1D0A0238EDA7}"/>
    <dgm:cxn modelId="{36055AA3-4AF8-4256-A23A-CDF9F71D4D4E}" type="presOf" srcId="{E02DD0C9-D713-485A-BE7C-BBD56AD95E70}" destId="{35B6F065-74C6-461F-B684-EC79716F8317}" srcOrd="0" destOrd="0" presId="urn:microsoft.com/office/officeart/2005/8/layout/hierarchy3"/>
    <dgm:cxn modelId="{A6D3294F-DA69-4F6A-A776-5E178EB2147C}" type="presOf" srcId="{CA5EDD41-F402-4B3B-9B2E-009254CFB415}" destId="{DB71D3B5-873E-4BD5-A020-97AAB01F115E}" srcOrd="0" destOrd="0" presId="urn:microsoft.com/office/officeart/2005/8/layout/hierarchy3"/>
    <dgm:cxn modelId="{0482A224-0381-4A3E-8902-A7096A9F7C7C}" srcId="{045F00FC-2020-4200-923A-AA4F6AA12D04}" destId="{CA5EDD41-F402-4B3B-9B2E-009254CFB415}" srcOrd="0" destOrd="0" parTransId="{EAD74B7D-4112-4D71-A4B1-8354A1627E4A}" sibTransId="{EF6D52EA-2C74-44C3-9129-BEFECA03C654}"/>
    <dgm:cxn modelId="{A71BD4FC-9EA5-403E-BC0A-459AD9F30B46}" type="presOf" srcId="{ED2D6C10-D928-46CB-8AF4-1C8F5B5CE299}" destId="{5568B59C-BFF2-4660-B65C-B26610B31213}" srcOrd="0" destOrd="0" presId="urn:microsoft.com/office/officeart/2005/8/layout/hierarchy3"/>
    <dgm:cxn modelId="{DD07BBC4-8787-4C32-8B7B-0FA2C4100DC0}" type="presOf" srcId="{A4877E06-2394-46EE-9028-46583A29FCA3}" destId="{FAF05051-DF8D-45F1-92F7-E3DCAD4D1AD1}" srcOrd="0" destOrd="0" presId="urn:microsoft.com/office/officeart/2005/8/layout/hierarchy3"/>
    <dgm:cxn modelId="{D162C36B-DDD0-4F11-8631-6B9505CE6CF7}" type="presOf" srcId="{5E1207C5-7381-4E1E-89A2-CA366C141D32}" destId="{2B791D5F-DF64-45D3-BFC4-90D67BE18D83}" srcOrd="0" destOrd="0" presId="urn:microsoft.com/office/officeart/2005/8/layout/hierarchy3"/>
    <dgm:cxn modelId="{216D39CC-1ED8-4223-A81B-725B0637B426}" type="presOf" srcId="{D74C2E40-4B05-4F38-990C-53E859FE78D5}" destId="{5A3CEBA5-1F11-44A7-BC4A-C67F45C694FC}" srcOrd="0" destOrd="0" presId="urn:microsoft.com/office/officeart/2005/8/layout/hierarchy3"/>
    <dgm:cxn modelId="{AE5A19D3-DA88-415C-AA4B-694BEBB48B08}" srcId="{232C242C-C626-4332-BBF9-F74EC0C17F2E}" destId="{6664154F-0F1D-4E60-8489-A8C9FCA81160}" srcOrd="1" destOrd="0" parTransId="{D74C2E40-4B05-4F38-990C-53E859FE78D5}" sibTransId="{DAC787BF-D30B-44FA-8E20-C877C9D83DC6}"/>
    <dgm:cxn modelId="{95E68700-2BAF-402E-A71C-01760E5FE597}" srcId="{460059DD-A4D5-479C-B502-142B21C227D8}" destId="{1E75DE25-7907-4949-9B70-48735CEFD53A}" srcOrd="0" destOrd="0" parTransId="{CF6525B9-319E-497D-A4BF-86BEC6523B27}" sibTransId="{C770783A-EA47-4440-A73A-DC5C3843666D}"/>
    <dgm:cxn modelId="{321FE715-C085-402B-B2CC-BF6BC614F5FD}" type="presOf" srcId="{045F00FC-2020-4200-923A-AA4F6AA12D04}" destId="{4DB9BA7A-22C6-45AA-AA84-AFCAEF2B4D95}" srcOrd="1" destOrd="0" presId="urn:microsoft.com/office/officeart/2005/8/layout/hierarchy3"/>
    <dgm:cxn modelId="{F2A75274-334E-469C-A71B-29B9CCD86711}" type="presOf" srcId="{CF6525B9-319E-497D-A4BF-86BEC6523B27}" destId="{1F70920B-877E-4146-866D-50E1C66F7F42}" srcOrd="0" destOrd="0" presId="urn:microsoft.com/office/officeart/2005/8/layout/hierarchy3"/>
    <dgm:cxn modelId="{4F296D6A-52BC-49FB-A435-7DF41EFC9E1F}" srcId="{ED2D6C10-D928-46CB-8AF4-1C8F5B5CE299}" destId="{232C242C-C626-4332-BBF9-F74EC0C17F2E}" srcOrd="1" destOrd="0" parTransId="{DE8C1F89-4502-4DC3-928A-C2DDB437156D}" sibTransId="{9E9806D9-555B-4199-B8AD-BF3B43113F82}"/>
    <dgm:cxn modelId="{354C715D-59B8-4EB5-AAD3-0011FA60C695}" srcId="{ED2D6C10-D928-46CB-8AF4-1C8F5B5CE299}" destId="{460059DD-A4D5-479C-B502-142B21C227D8}" srcOrd="2" destOrd="0" parTransId="{1D34B349-CF01-48AB-A513-B0CB2FBBF9AA}" sibTransId="{AC92D2C2-655B-45D3-A473-A504931734B0}"/>
    <dgm:cxn modelId="{EF8AAEF9-0C74-4208-B717-EBA72747EC1F}" type="presOf" srcId="{EAD74B7D-4112-4D71-A4B1-8354A1627E4A}" destId="{1677CEA0-C64B-4999-8C23-4A921524E2D9}" srcOrd="0" destOrd="0" presId="urn:microsoft.com/office/officeart/2005/8/layout/hierarchy3"/>
    <dgm:cxn modelId="{DA725D70-B3F0-494E-8DEB-63CF1246167D}" type="presOf" srcId="{B9C960C1-9C3E-4A20-9FE9-01D13D3E657D}" destId="{A7EFC969-835D-47A7-94A0-EADC56E1E70A}" srcOrd="0" destOrd="0" presId="urn:microsoft.com/office/officeart/2005/8/layout/hierarchy3"/>
    <dgm:cxn modelId="{793A855E-517E-4EB3-87FD-59FB1F39625B}" type="presOf" srcId="{1E75DE25-7907-4949-9B70-48735CEFD53A}" destId="{2C55C4B8-A3D9-4E2B-81D7-A6ED106ADC23}" srcOrd="0" destOrd="0" presId="urn:microsoft.com/office/officeart/2005/8/layout/hierarchy3"/>
    <dgm:cxn modelId="{9D8C4F9A-6AA1-4667-9C7A-9E92E6A6048B}" type="presOf" srcId="{6664154F-0F1D-4E60-8489-A8C9FCA81160}" destId="{459B58EE-2D55-4AB4-B13A-4924427AA298}" srcOrd="0" destOrd="0" presId="urn:microsoft.com/office/officeart/2005/8/layout/hierarchy3"/>
    <dgm:cxn modelId="{0A2FA9A7-ED5E-432B-817E-B5952EFDE9D6}" type="presOf" srcId="{232C242C-C626-4332-BBF9-F74EC0C17F2E}" destId="{2CE1ED69-4BFC-485B-A385-561BDC02735C}" srcOrd="0" destOrd="0" presId="urn:microsoft.com/office/officeart/2005/8/layout/hierarchy3"/>
    <dgm:cxn modelId="{0B023108-3B86-4CEF-AD2E-1F942925084A}" type="presOf" srcId="{04A48B46-0920-45A7-9C83-665B45A61867}" destId="{EC63FC6B-BB79-4832-A242-5E35A4610234}" srcOrd="0" destOrd="0" presId="urn:microsoft.com/office/officeart/2005/8/layout/hierarchy3"/>
    <dgm:cxn modelId="{02409CAB-A39C-4A3D-9BA1-C93977B0FA16}" srcId="{ED2D6C10-D928-46CB-8AF4-1C8F5B5CE299}" destId="{045F00FC-2020-4200-923A-AA4F6AA12D04}" srcOrd="0" destOrd="0" parTransId="{85C6E93D-9DE8-4958-8A97-583DAAB67377}" sibTransId="{B577A2CD-2114-44D7-B585-6BD31284D78A}"/>
    <dgm:cxn modelId="{E865E699-8A39-4EAD-9785-FE6C3C97D6C2}" type="presOf" srcId="{045F00FC-2020-4200-923A-AA4F6AA12D04}" destId="{0BACE3E2-98CE-4D1B-A321-9141E46ADDF9}" srcOrd="0" destOrd="0" presId="urn:microsoft.com/office/officeart/2005/8/layout/hierarchy3"/>
    <dgm:cxn modelId="{3B183460-167A-43CF-8E9B-62528E7D938A}" type="presOf" srcId="{460059DD-A4D5-479C-B502-142B21C227D8}" destId="{F156D955-AB16-4101-A30F-00E9AF4BF785}" srcOrd="1" destOrd="0" presId="urn:microsoft.com/office/officeart/2005/8/layout/hierarchy3"/>
    <dgm:cxn modelId="{E4F9013C-3D62-4A7C-90CC-C37BC6053B19}" type="presParOf" srcId="{5568B59C-BFF2-4660-B65C-B26610B31213}" destId="{7B632614-2E2D-4CCA-8319-E019CE0649CA}" srcOrd="0" destOrd="0" presId="urn:microsoft.com/office/officeart/2005/8/layout/hierarchy3"/>
    <dgm:cxn modelId="{C5FA7F27-8981-474F-9DD8-90DE3B95D412}" type="presParOf" srcId="{7B632614-2E2D-4CCA-8319-E019CE0649CA}" destId="{157AD7B3-5C3C-466B-AC5C-4F4F89A83AEE}" srcOrd="0" destOrd="0" presId="urn:microsoft.com/office/officeart/2005/8/layout/hierarchy3"/>
    <dgm:cxn modelId="{BBBAE3AC-9C44-48B6-A58E-8CE37E0EC757}" type="presParOf" srcId="{157AD7B3-5C3C-466B-AC5C-4F4F89A83AEE}" destId="{0BACE3E2-98CE-4D1B-A321-9141E46ADDF9}" srcOrd="0" destOrd="0" presId="urn:microsoft.com/office/officeart/2005/8/layout/hierarchy3"/>
    <dgm:cxn modelId="{E4DC2380-B196-4D65-86F8-4D4A3AB168F5}" type="presParOf" srcId="{157AD7B3-5C3C-466B-AC5C-4F4F89A83AEE}" destId="{4DB9BA7A-22C6-45AA-AA84-AFCAEF2B4D95}" srcOrd="1" destOrd="0" presId="urn:microsoft.com/office/officeart/2005/8/layout/hierarchy3"/>
    <dgm:cxn modelId="{2FE6139D-8392-497F-AB63-8D38F767E36E}" type="presParOf" srcId="{7B632614-2E2D-4CCA-8319-E019CE0649CA}" destId="{AD3E38B4-73F3-496C-BDB3-A16A621E8E5B}" srcOrd="1" destOrd="0" presId="urn:microsoft.com/office/officeart/2005/8/layout/hierarchy3"/>
    <dgm:cxn modelId="{68E759F2-1B02-44F2-AE61-8BDAC48E7ECE}" type="presParOf" srcId="{AD3E38B4-73F3-496C-BDB3-A16A621E8E5B}" destId="{1677CEA0-C64B-4999-8C23-4A921524E2D9}" srcOrd="0" destOrd="0" presId="urn:microsoft.com/office/officeart/2005/8/layout/hierarchy3"/>
    <dgm:cxn modelId="{94D4CF6E-286A-4148-B05C-AE5DFC72BF88}" type="presParOf" srcId="{AD3E38B4-73F3-496C-BDB3-A16A621E8E5B}" destId="{DB71D3B5-873E-4BD5-A020-97AAB01F115E}" srcOrd="1" destOrd="0" presId="urn:microsoft.com/office/officeart/2005/8/layout/hierarchy3"/>
    <dgm:cxn modelId="{CBD98645-A5B9-42BF-967C-463A18D0DA31}" type="presParOf" srcId="{AD3E38B4-73F3-496C-BDB3-A16A621E8E5B}" destId="{35B6F065-74C6-461F-B684-EC79716F8317}" srcOrd="2" destOrd="0" presId="urn:microsoft.com/office/officeart/2005/8/layout/hierarchy3"/>
    <dgm:cxn modelId="{648D89F8-54A4-4E0C-A275-07DE2C84BC89}" type="presParOf" srcId="{AD3E38B4-73F3-496C-BDB3-A16A621E8E5B}" destId="{A7EFC969-835D-47A7-94A0-EADC56E1E70A}" srcOrd="3" destOrd="0" presId="urn:microsoft.com/office/officeart/2005/8/layout/hierarchy3"/>
    <dgm:cxn modelId="{E09B6ABF-D3F5-4C8A-9106-5850FEDC5345}" type="presParOf" srcId="{5568B59C-BFF2-4660-B65C-B26610B31213}" destId="{A57A8B43-681D-4914-8A31-E7060E3F48EF}" srcOrd="1" destOrd="0" presId="urn:microsoft.com/office/officeart/2005/8/layout/hierarchy3"/>
    <dgm:cxn modelId="{8FC6F32B-0E72-4B82-AE87-88612C503DD9}" type="presParOf" srcId="{A57A8B43-681D-4914-8A31-E7060E3F48EF}" destId="{89CFD9DC-EE5D-4FC8-B339-3C0EC0219ACC}" srcOrd="0" destOrd="0" presId="urn:microsoft.com/office/officeart/2005/8/layout/hierarchy3"/>
    <dgm:cxn modelId="{DA99256C-8BD2-4AD8-A941-85C995B1BB41}" type="presParOf" srcId="{89CFD9DC-EE5D-4FC8-B339-3C0EC0219ACC}" destId="{2CE1ED69-4BFC-485B-A385-561BDC02735C}" srcOrd="0" destOrd="0" presId="urn:microsoft.com/office/officeart/2005/8/layout/hierarchy3"/>
    <dgm:cxn modelId="{DB3F46D9-BFAC-4E40-B94C-250F87E30B92}" type="presParOf" srcId="{89CFD9DC-EE5D-4FC8-B339-3C0EC0219ACC}" destId="{F0D21D06-C906-4B5B-87FE-ED07B7FFEE7A}" srcOrd="1" destOrd="0" presId="urn:microsoft.com/office/officeart/2005/8/layout/hierarchy3"/>
    <dgm:cxn modelId="{355F1AEF-BAC5-4DBB-8804-F137D4D47C95}" type="presParOf" srcId="{A57A8B43-681D-4914-8A31-E7060E3F48EF}" destId="{1939CB6C-E39F-4B1A-BD02-464D5E30F24F}" srcOrd="1" destOrd="0" presId="urn:microsoft.com/office/officeart/2005/8/layout/hierarchy3"/>
    <dgm:cxn modelId="{2F7F9BB6-96F1-4227-BAB2-6F324701E883}" type="presParOf" srcId="{1939CB6C-E39F-4B1A-BD02-464D5E30F24F}" destId="{FAF05051-DF8D-45F1-92F7-E3DCAD4D1AD1}" srcOrd="0" destOrd="0" presId="urn:microsoft.com/office/officeart/2005/8/layout/hierarchy3"/>
    <dgm:cxn modelId="{1C345EBD-61CC-418F-8B8A-75B5DF9AF1FF}" type="presParOf" srcId="{1939CB6C-E39F-4B1A-BD02-464D5E30F24F}" destId="{2B791D5F-DF64-45D3-BFC4-90D67BE18D83}" srcOrd="1" destOrd="0" presId="urn:microsoft.com/office/officeart/2005/8/layout/hierarchy3"/>
    <dgm:cxn modelId="{838343F9-F160-4E04-9F6B-E3DA0CA97E37}" type="presParOf" srcId="{1939CB6C-E39F-4B1A-BD02-464D5E30F24F}" destId="{5A3CEBA5-1F11-44A7-BC4A-C67F45C694FC}" srcOrd="2" destOrd="0" presId="urn:microsoft.com/office/officeart/2005/8/layout/hierarchy3"/>
    <dgm:cxn modelId="{27B1355A-8A48-4659-8105-E2A5B9F08E01}" type="presParOf" srcId="{1939CB6C-E39F-4B1A-BD02-464D5E30F24F}" destId="{459B58EE-2D55-4AB4-B13A-4924427AA298}" srcOrd="3" destOrd="0" presId="urn:microsoft.com/office/officeart/2005/8/layout/hierarchy3"/>
    <dgm:cxn modelId="{ED51201A-9E5C-46E3-B8B3-8C46B38A833F}" type="presParOf" srcId="{1939CB6C-E39F-4B1A-BD02-464D5E30F24F}" destId="{59CF09CB-A0C3-42EA-A4DC-C450D0899D2F}" srcOrd="4" destOrd="0" presId="urn:microsoft.com/office/officeart/2005/8/layout/hierarchy3"/>
    <dgm:cxn modelId="{FA69CB19-9925-4DBB-8C27-4DD89C06EDB1}" type="presParOf" srcId="{1939CB6C-E39F-4B1A-BD02-464D5E30F24F}" destId="{EC63FC6B-BB79-4832-A242-5E35A4610234}" srcOrd="5" destOrd="0" presId="urn:microsoft.com/office/officeart/2005/8/layout/hierarchy3"/>
    <dgm:cxn modelId="{D50DB0AD-496B-48EC-95BA-C558E06876E6}" type="presParOf" srcId="{5568B59C-BFF2-4660-B65C-B26610B31213}" destId="{CAD39A08-536C-4C16-8A7C-8BAF5BAC015A}" srcOrd="2" destOrd="0" presId="urn:microsoft.com/office/officeart/2005/8/layout/hierarchy3"/>
    <dgm:cxn modelId="{D053A5ED-60C6-4204-B994-54A1C816E7E0}" type="presParOf" srcId="{CAD39A08-536C-4C16-8A7C-8BAF5BAC015A}" destId="{59D45DCA-237E-452A-89BC-D2DEBAB0FEDC}" srcOrd="0" destOrd="0" presId="urn:microsoft.com/office/officeart/2005/8/layout/hierarchy3"/>
    <dgm:cxn modelId="{19E35535-9655-4B3E-9C64-713A7BE59014}" type="presParOf" srcId="{59D45DCA-237E-452A-89BC-D2DEBAB0FEDC}" destId="{A2CB6C0D-B30E-4FF1-B005-FAAA9D588857}" srcOrd="0" destOrd="0" presId="urn:microsoft.com/office/officeart/2005/8/layout/hierarchy3"/>
    <dgm:cxn modelId="{B5B83EF2-EE63-49EE-94D2-F9853047CB8F}" type="presParOf" srcId="{59D45DCA-237E-452A-89BC-D2DEBAB0FEDC}" destId="{F156D955-AB16-4101-A30F-00E9AF4BF785}" srcOrd="1" destOrd="0" presId="urn:microsoft.com/office/officeart/2005/8/layout/hierarchy3"/>
    <dgm:cxn modelId="{98E2AAA8-513E-438E-8F28-90479BBF4997}" type="presParOf" srcId="{CAD39A08-536C-4C16-8A7C-8BAF5BAC015A}" destId="{95D96801-A314-4878-8988-3A0E1A5558ED}" srcOrd="1" destOrd="0" presId="urn:microsoft.com/office/officeart/2005/8/layout/hierarchy3"/>
    <dgm:cxn modelId="{3FA91B85-1E9A-4F98-8904-32E97629C1F1}" type="presParOf" srcId="{95D96801-A314-4878-8988-3A0E1A5558ED}" destId="{1F70920B-877E-4146-866D-50E1C66F7F42}" srcOrd="0" destOrd="0" presId="urn:microsoft.com/office/officeart/2005/8/layout/hierarchy3"/>
    <dgm:cxn modelId="{58BA5EB3-808C-435A-A4AC-6D4234AFEE75}" type="presParOf" srcId="{95D96801-A314-4878-8988-3A0E1A5558ED}" destId="{2C55C4B8-A3D9-4E2B-81D7-A6ED106ADC23}" srcOrd="1" destOrd="0" presId="urn:microsoft.com/office/officeart/2005/8/layout/hierarchy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ADC398-7DDB-4CB2-9C73-C52AA78A6B1A}" type="doc">
      <dgm:prSet loTypeId="urn:microsoft.com/office/officeart/2005/8/layout/hierarchy6" loCatId="hierarchy" qsTypeId="urn:microsoft.com/office/officeart/2005/8/quickstyle/simple2" qsCatId="simple" csTypeId="urn:microsoft.com/office/officeart/2005/8/colors/accent1_2" csCatId="accent1" phldr="1"/>
      <dgm:spPr/>
      <dgm:t>
        <a:bodyPr/>
        <a:lstStyle/>
        <a:p>
          <a:endParaRPr lang="en-US"/>
        </a:p>
      </dgm:t>
    </dgm:pt>
    <dgm:pt modelId="{1525CE34-BAA8-476B-8995-AF37D39EDAF6}">
      <dgm:prSet phldrT="[Text]" custT="1"/>
      <dgm:spPr/>
      <dgm:t>
        <a:bodyPr/>
        <a:lstStyle/>
        <a:p>
          <a:r>
            <a:rPr lang="en-US" sz="1050" dirty="0" smtClean="0"/>
            <a:t>Registration &amp; Customization Portal</a:t>
          </a:r>
          <a:endParaRPr lang="en-US" sz="1050" dirty="0"/>
        </a:p>
      </dgm:t>
    </dgm:pt>
    <dgm:pt modelId="{D2DB0891-82B0-4872-83AA-C9B9754CDC15}" type="parTrans" cxnId="{F56CBD18-91E6-48E9-A5DC-218062AA72BA}">
      <dgm:prSet/>
      <dgm:spPr/>
      <dgm:t>
        <a:bodyPr/>
        <a:lstStyle/>
        <a:p>
          <a:endParaRPr lang="en-US"/>
        </a:p>
      </dgm:t>
    </dgm:pt>
    <dgm:pt modelId="{44C890DF-1B48-4755-8CA6-CEBCF30F9A90}" type="sibTrans" cxnId="{F56CBD18-91E6-48E9-A5DC-218062AA72BA}">
      <dgm:prSet/>
      <dgm:spPr/>
      <dgm:t>
        <a:bodyPr/>
        <a:lstStyle/>
        <a:p>
          <a:endParaRPr lang="en-US"/>
        </a:p>
      </dgm:t>
    </dgm:pt>
    <dgm:pt modelId="{1D9291D9-505C-4A02-85BB-7D26CB83B7C1}">
      <dgm:prSet phldrT="[Text]" custT="1"/>
      <dgm:spPr/>
      <dgm:t>
        <a:bodyPr/>
        <a:lstStyle/>
        <a:p>
          <a:r>
            <a:rPr lang="en-US" sz="1050" dirty="0" smtClean="0"/>
            <a:t>Quality Measurement  Toolkit</a:t>
          </a:r>
          <a:endParaRPr lang="en-US" sz="1050" dirty="0"/>
        </a:p>
      </dgm:t>
    </dgm:pt>
    <dgm:pt modelId="{A1BB4A9C-D28E-4C5E-BE3F-B9DDB1EFFFE8}" type="parTrans" cxnId="{8501EF81-D4C6-48F6-A8B0-D43C2597B559}">
      <dgm:prSet/>
      <dgm:spPr/>
      <dgm:t>
        <a:bodyPr/>
        <a:lstStyle/>
        <a:p>
          <a:endParaRPr lang="en-US"/>
        </a:p>
      </dgm:t>
    </dgm:pt>
    <dgm:pt modelId="{193D2555-B64E-4F3F-90D8-98A610D5F2EB}" type="sibTrans" cxnId="{8501EF81-D4C6-48F6-A8B0-D43C2597B559}">
      <dgm:prSet/>
      <dgm:spPr/>
      <dgm:t>
        <a:bodyPr/>
        <a:lstStyle/>
        <a:p>
          <a:endParaRPr lang="en-US"/>
        </a:p>
      </dgm:t>
    </dgm:pt>
    <dgm:pt modelId="{6341AF50-0841-4F86-876E-E9A1846C5C82}">
      <dgm:prSet phldrT="[Text]" custT="1"/>
      <dgm:spPr/>
      <dgm:t>
        <a:bodyPr/>
        <a:lstStyle/>
        <a:p>
          <a:r>
            <a:rPr lang="en-US" sz="1050" dirty="0" err="1" smtClean="0"/>
            <a:t>OnlinePHDS</a:t>
          </a:r>
          <a:endParaRPr lang="en-US" sz="1050" dirty="0"/>
        </a:p>
      </dgm:t>
    </dgm:pt>
    <dgm:pt modelId="{337CAB58-779D-46DA-97CB-CDA4BCE05175}" type="parTrans" cxnId="{8EFD86C3-C262-4264-838D-AAE6033B709E}">
      <dgm:prSet/>
      <dgm:spPr/>
      <dgm:t>
        <a:bodyPr/>
        <a:lstStyle/>
        <a:p>
          <a:endParaRPr lang="en-US"/>
        </a:p>
      </dgm:t>
    </dgm:pt>
    <dgm:pt modelId="{37A709BE-2108-42E2-AFA3-13A8341B2541}" type="sibTrans" cxnId="{8EFD86C3-C262-4264-838D-AAE6033B709E}">
      <dgm:prSet/>
      <dgm:spPr/>
      <dgm:t>
        <a:bodyPr/>
        <a:lstStyle/>
        <a:p>
          <a:endParaRPr lang="en-US"/>
        </a:p>
      </dgm:t>
    </dgm:pt>
    <dgm:pt modelId="{7B84ADB1-AA5E-41C4-80A5-63CCC4EF00A3}">
      <dgm:prSet phldrT="[Text]" custT="1"/>
      <dgm:spPr/>
      <dgm:t>
        <a:bodyPr/>
        <a:lstStyle/>
        <a:p>
          <a:r>
            <a:rPr lang="en-US" sz="1050" dirty="0" smtClean="0"/>
            <a:t>Parent Engagement &amp; Education Toolkit </a:t>
          </a:r>
          <a:endParaRPr lang="en-US" sz="1050" dirty="0"/>
        </a:p>
      </dgm:t>
    </dgm:pt>
    <dgm:pt modelId="{38A5AAC1-4971-4C84-90C7-96A0214F969C}" type="parTrans" cxnId="{9827A314-52DD-47AD-A469-56FE84CD6312}">
      <dgm:prSet/>
      <dgm:spPr/>
      <dgm:t>
        <a:bodyPr/>
        <a:lstStyle/>
        <a:p>
          <a:endParaRPr lang="en-US"/>
        </a:p>
      </dgm:t>
    </dgm:pt>
    <dgm:pt modelId="{1F536FFD-A2D6-47EE-97EF-8F756C3A0A3A}" type="sibTrans" cxnId="{9827A314-52DD-47AD-A469-56FE84CD6312}">
      <dgm:prSet/>
      <dgm:spPr/>
      <dgm:t>
        <a:bodyPr/>
        <a:lstStyle/>
        <a:p>
          <a:endParaRPr lang="en-US"/>
        </a:p>
      </dgm:t>
    </dgm:pt>
    <dgm:pt modelId="{8D56FE11-F6C7-4DC1-981F-5DF7104D6143}">
      <dgm:prSet phldrT="[Text]" custT="1"/>
      <dgm:spPr/>
      <dgm:t>
        <a:bodyPr/>
        <a:lstStyle/>
        <a:p>
          <a:r>
            <a:rPr lang="en-US" sz="1050" dirty="0" smtClean="0"/>
            <a:t>WVP</a:t>
          </a:r>
          <a:endParaRPr lang="en-US" sz="1050" dirty="0"/>
        </a:p>
      </dgm:t>
    </dgm:pt>
    <dgm:pt modelId="{2D75BCC4-5E19-4FCD-98C0-02ADAA695E01}" type="parTrans" cxnId="{D61B93B2-B84F-45BA-ADAC-AC12874600EC}">
      <dgm:prSet/>
      <dgm:spPr/>
      <dgm:t>
        <a:bodyPr/>
        <a:lstStyle/>
        <a:p>
          <a:endParaRPr lang="en-US"/>
        </a:p>
      </dgm:t>
    </dgm:pt>
    <dgm:pt modelId="{38CABA12-01AB-4000-93C7-1E7F198C6858}" type="sibTrans" cxnId="{D61B93B2-B84F-45BA-ADAC-AC12874600EC}">
      <dgm:prSet/>
      <dgm:spPr/>
      <dgm:t>
        <a:bodyPr/>
        <a:lstStyle/>
        <a:p>
          <a:endParaRPr lang="en-US"/>
        </a:p>
      </dgm:t>
    </dgm:pt>
    <dgm:pt modelId="{CFAE81FA-3246-484A-86A1-923E07192998}">
      <dgm:prSet phldrT="[Text]" custT="1"/>
      <dgm:spPr/>
      <dgm:t>
        <a:bodyPr/>
        <a:lstStyle/>
        <a:p>
          <a:pPr algn="l">
            <a:tabLst>
              <a:tab pos="1828800" algn="l"/>
            </a:tabLst>
          </a:pPr>
          <a:r>
            <a:rPr lang="en-US" sz="1100" b="1" dirty="0" smtClean="0"/>
            <a:t>User:  Provider/Practice</a:t>
          </a:r>
        </a:p>
        <a:p>
          <a:pPr algn="l">
            <a:tabLst>
              <a:tab pos="1828800" algn="l"/>
            </a:tabLst>
          </a:pPr>
          <a:r>
            <a:rPr lang="en-US" sz="1100" dirty="0" smtClean="0"/>
            <a:t>- Provider Information</a:t>
          </a:r>
        </a:p>
        <a:p>
          <a:pPr algn="l">
            <a:tabLst>
              <a:tab pos="1828800" algn="l"/>
            </a:tabLst>
          </a:pPr>
          <a:r>
            <a:rPr lang="en-US" sz="1100" dirty="0" smtClean="0"/>
            <a:t>- Selection of Tools (PHDS, WVP, SEF, Education)</a:t>
          </a:r>
        </a:p>
        <a:p>
          <a:pPr algn="l">
            <a:tabLst>
              <a:tab pos="1828800" algn="l"/>
            </a:tabLst>
          </a:pPr>
          <a:r>
            <a:rPr lang="en-US" sz="1100" dirty="0" smtClean="0"/>
            <a:t>- Customization of Tools (e.g. components of tools, reporting preferences)</a:t>
          </a:r>
        </a:p>
      </dgm:t>
    </dgm:pt>
    <dgm:pt modelId="{220C9232-B60B-4455-93EE-7632BD75E443}" type="parTrans" cxnId="{E6B38BFB-B2A5-427E-96C3-D7ED3C55ED69}">
      <dgm:prSet/>
      <dgm:spPr/>
      <dgm:t>
        <a:bodyPr/>
        <a:lstStyle/>
        <a:p>
          <a:endParaRPr lang="en-US"/>
        </a:p>
      </dgm:t>
    </dgm:pt>
    <dgm:pt modelId="{823BDDB2-CCBF-4A36-85A4-35C5DB376139}" type="sibTrans" cxnId="{E6B38BFB-B2A5-427E-96C3-D7ED3C55ED69}">
      <dgm:prSet/>
      <dgm:spPr/>
      <dgm:t>
        <a:bodyPr/>
        <a:lstStyle/>
        <a:p>
          <a:endParaRPr lang="en-US"/>
        </a:p>
      </dgm:t>
    </dgm:pt>
    <dgm:pt modelId="{94E28615-2AC3-4571-A691-8964283CBB05}">
      <dgm:prSet phldrT="[Text]" custT="1"/>
      <dgm:spPr/>
      <dgm:t>
        <a:bodyPr/>
        <a:lstStyle/>
        <a:p>
          <a:pPr algn="l"/>
          <a:r>
            <a:rPr lang="en-US" sz="1050" b="1" dirty="0" smtClean="0"/>
            <a:t>User:  Provider/Practice</a:t>
          </a:r>
        </a:p>
        <a:p>
          <a:pPr algn="l"/>
          <a:r>
            <a:rPr lang="en-US" sz="1050" dirty="0" smtClean="0"/>
            <a:t>- Summary of customization preferences</a:t>
          </a:r>
        </a:p>
        <a:p>
          <a:pPr algn="l"/>
          <a:r>
            <a:rPr lang="en-US" sz="1050" dirty="0" smtClean="0"/>
            <a:t>- Implementation guidance (including parent engagement materials)</a:t>
          </a:r>
        </a:p>
        <a:p>
          <a:pPr algn="l"/>
          <a:r>
            <a:rPr lang="en-US" sz="1050" dirty="0" smtClean="0"/>
            <a:t>- Reporting Management</a:t>
          </a:r>
        </a:p>
        <a:p>
          <a:pPr algn="l"/>
          <a:r>
            <a:rPr lang="en-US" sz="1050" dirty="0" smtClean="0"/>
            <a:t>- Background Information</a:t>
          </a:r>
          <a:endParaRPr lang="en-US" sz="1050" dirty="0"/>
        </a:p>
      </dgm:t>
    </dgm:pt>
    <dgm:pt modelId="{7B016B8D-5BEE-4280-AA13-0B33F785F7B2}" type="parTrans" cxnId="{2A6B4872-E576-4D75-B046-DCB02E3A0615}">
      <dgm:prSet/>
      <dgm:spPr/>
      <dgm:t>
        <a:bodyPr/>
        <a:lstStyle/>
        <a:p>
          <a:endParaRPr lang="en-US"/>
        </a:p>
      </dgm:t>
    </dgm:pt>
    <dgm:pt modelId="{5FBEB9D4-A59F-4EFD-9F8C-92637B72879D}" type="sibTrans" cxnId="{2A6B4872-E576-4D75-B046-DCB02E3A0615}">
      <dgm:prSet/>
      <dgm:spPr/>
      <dgm:t>
        <a:bodyPr/>
        <a:lstStyle/>
        <a:p>
          <a:endParaRPr lang="en-US"/>
        </a:p>
      </dgm:t>
    </dgm:pt>
    <dgm:pt modelId="{A7B8DDCB-AF60-4A3E-9632-43B2D4C85C0C}">
      <dgm:prSet phldrT="[Text]"/>
      <dgm:spPr/>
      <dgm:t>
        <a:bodyPr/>
        <a:lstStyle/>
        <a:p>
          <a:pPr algn="l"/>
          <a:r>
            <a:rPr lang="en-US" b="1" dirty="0" smtClean="0"/>
            <a:t>User:  Provider/Practice</a:t>
          </a:r>
        </a:p>
        <a:p>
          <a:pPr algn="l"/>
          <a:r>
            <a:rPr lang="en-US" dirty="0" smtClean="0"/>
            <a:t> - Suite of Parent Websites</a:t>
          </a:r>
        </a:p>
        <a:p>
          <a:pPr algn="l"/>
          <a:r>
            <a:rPr lang="en-US" dirty="0" smtClean="0"/>
            <a:t>- Provider/Practice-Specific URL</a:t>
          </a:r>
        </a:p>
      </dgm:t>
    </dgm:pt>
    <dgm:pt modelId="{8A92547C-308C-48A4-BAFE-8B10B0C74E08}" type="parTrans" cxnId="{D69B5516-0F9C-49E5-89AD-F7CC484645B8}">
      <dgm:prSet/>
      <dgm:spPr/>
      <dgm:t>
        <a:bodyPr/>
        <a:lstStyle/>
        <a:p>
          <a:endParaRPr lang="en-US"/>
        </a:p>
      </dgm:t>
    </dgm:pt>
    <dgm:pt modelId="{C4DADC20-C1DF-4CC0-A455-5B81D3400BA3}" type="sibTrans" cxnId="{D69B5516-0F9C-49E5-89AD-F7CC484645B8}">
      <dgm:prSet/>
      <dgm:spPr/>
      <dgm:t>
        <a:bodyPr/>
        <a:lstStyle/>
        <a:p>
          <a:endParaRPr lang="en-US"/>
        </a:p>
      </dgm:t>
    </dgm:pt>
    <dgm:pt modelId="{27B3E31A-453A-4C3F-A001-4BF674915FAB}">
      <dgm:prSet phldrT="[Text]" custT="1"/>
      <dgm:spPr/>
      <dgm:t>
        <a:bodyPr/>
        <a:lstStyle/>
        <a:p>
          <a:r>
            <a:rPr lang="en-US" sz="1050" dirty="0" smtClean="0"/>
            <a:t>SEF</a:t>
          </a:r>
          <a:endParaRPr lang="en-US" sz="1050" dirty="0"/>
        </a:p>
      </dgm:t>
    </dgm:pt>
    <dgm:pt modelId="{31C04FB9-CE24-4AD5-BBDF-59003D89734D}" type="parTrans" cxnId="{FDFF925A-7838-4754-BB43-397252DCDF0F}">
      <dgm:prSet/>
      <dgm:spPr/>
      <dgm:t>
        <a:bodyPr/>
        <a:lstStyle/>
        <a:p>
          <a:endParaRPr lang="en-US"/>
        </a:p>
      </dgm:t>
    </dgm:pt>
    <dgm:pt modelId="{7CB51E9F-1967-4314-A918-A7D1EA307E72}" type="sibTrans" cxnId="{FDFF925A-7838-4754-BB43-397252DCDF0F}">
      <dgm:prSet/>
      <dgm:spPr/>
      <dgm:t>
        <a:bodyPr/>
        <a:lstStyle/>
        <a:p>
          <a:endParaRPr lang="en-US"/>
        </a:p>
      </dgm:t>
    </dgm:pt>
    <dgm:pt modelId="{F45715B5-7273-473F-9B25-6DDF6F8235C8}">
      <dgm:prSet phldrT="[Text]" custT="1"/>
      <dgm:spPr/>
      <dgm:t>
        <a:bodyPr/>
        <a:lstStyle/>
        <a:p>
          <a:r>
            <a:rPr lang="en-US" sz="1050" dirty="0" smtClean="0"/>
            <a:t>Education Website</a:t>
          </a:r>
          <a:endParaRPr lang="en-US" sz="1050" dirty="0"/>
        </a:p>
      </dgm:t>
    </dgm:pt>
    <dgm:pt modelId="{A0A7C44E-69FC-4245-8AD7-D56B9B0DD2C4}" type="parTrans" cxnId="{0CBB9D58-21FC-48B4-A355-42B08D7F1768}">
      <dgm:prSet/>
      <dgm:spPr/>
      <dgm:t>
        <a:bodyPr/>
        <a:lstStyle/>
        <a:p>
          <a:endParaRPr lang="en-US"/>
        </a:p>
      </dgm:t>
    </dgm:pt>
    <dgm:pt modelId="{2297CBD1-E0FE-4586-9869-2F649369CD17}" type="sibTrans" cxnId="{0CBB9D58-21FC-48B4-A355-42B08D7F1768}">
      <dgm:prSet/>
      <dgm:spPr/>
      <dgm:t>
        <a:bodyPr/>
        <a:lstStyle/>
        <a:p>
          <a:endParaRPr lang="en-US"/>
        </a:p>
      </dgm:t>
    </dgm:pt>
    <dgm:pt modelId="{56C682C9-2DFD-4EEF-A532-3D604CF822BD}" type="pres">
      <dgm:prSet presAssocID="{BDADC398-7DDB-4CB2-9C73-C52AA78A6B1A}" presName="mainComposite" presStyleCnt="0">
        <dgm:presLayoutVars>
          <dgm:chPref val="1"/>
          <dgm:dir/>
          <dgm:animOne val="branch"/>
          <dgm:animLvl val="lvl"/>
          <dgm:resizeHandles val="exact"/>
        </dgm:presLayoutVars>
      </dgm:prSet>
      <dgm:spPr/>
      <dgm:t>
        <a:bodyPr/>
        <a:lstStyle/>
        <a:p>
          <a:endParaRPr lang="en-US"/>
        </a:p>
      </dgm:t>
    </dgm:pt>
    <dgm:pt modelId="{0779041F-58C8-4ABD-A134-BD3D048F8FB8}" type="pres">
      <dgm:prSet presAssocID="{BDADC398-7DDB-4CB2-9C73-C52AA78A6B1A}" presName="hierFlow" presStyleCnt="0"/>
      <dgm:spPr/>
    </dgm:pt>
    <dgm:pt modelId="{76864CE1-8D10-481B-8A3E-52CE4CBB6206}" type="pres">
      <dgm:prSet presAssocID="{BDADC398-7DDB-4CB2-9C73-C52AA78A6B1A}" presName="firstBuf" presStyleCnt="0"/>
      <dgm:spPr/>
    </dgm:pt>
    <dgm:pt modelId="{7A470816-E265-4618-B8BC-1968ADED9095}" type="pres">
      <dgm:prSet presAssocID="{BDADC398-7DDB-4CB2-9C73-C52AA78A6B1A}" presName="hierChild1" presStyleCnt="0">
        <dgm:presLayoutVars>
          <dgm:chPref val="1"/>
          <dgm:animOne val="branch"/>
          <dgm:animLvl val="lvl"/>
        </dgm:presLayoutVars>
      </dgm:prSet>
      <dgm:spPr/>
    </dgm:pt>
    <dgm:pt modelId="{1540CE33-F7D2-47DE-B15B-124F13A112A0}" type="pres">
      <dgm:prSet presAssocID="{1525CE34-BAA8-476B-8995-AF37D39EDAF6}" presName="Name14" presStyleCnt="0"/>
      <dgm:spPr/>
    </dgm:pt>
    <dgm:pt modelId="{4F72ACD4-4F24-4D31-A288-BAF8729DB205}" type="pres">
      <dgm:prSet presAssocID="{1525CE34-BAA8-476B-8995-AF37D39EDAF6}" presName="level1Shape" presStyleLbl="node0" presStyleIdx="0" presStyleCnt="1" custScaleX="263493" custScaleY="189571" custLinFactNeighborY="-51554">
        <dgm:presLayoutVars>
          <dgm:chPref val="3"/>
        </dgm:presLayoutVars>
      </dgm:prSet>
      <dgm:spPr/>
      <dgm:t>
        <a:bodyPr/>
        <a:lstStyle/>
        <a:p>
          <a:endParaRPr lang="en-US"/>
        </a:p>
      </dgm:t>
    </dgm:pt>
    <dgm:pt modelId="{0802EEBC-EF04-424F-AACA-CCA15A26C126}" type="pres">
      <dgm:prSet presAssocID="{1525CE34-BAA8-476B-8995-AF37D39EDAF6}" presName="hierChild2" presStyleCnt="0"/>
      <dgm:spPr/>
    </dgm:pt>
    <dgm:pt modelId="{163EFF74-7FDD-4D0A-B52B-9E00FA3C9740}" type="pres">
      <dgm:prSet presAssocID="{A1BB4A9C-D28E-4C5E-BE3F-B9DDB1EFFFE8}" presName="Name19" presStyleLbl="parChTrans1D2" presStyleIdx="0" presStyleCnt="2"/>
      <dgm:spPr/>
      <dgm:t>
        <a:bodyPr/>
        <a:lstStyle/>
        <a:p>
          <a:endParaRPr lang="en-US"/>
        </a:p>
      </dgm:t>
    </dgm:pt>
    <dgm:pt modelId="{6D780302-43C2-44D4-B357-CC90B3A99F95}" type="pres">
      <dgm:prSet presAssocID="{1D9291D9-505C-4A02-85BB-7D26CB83B7C1}" presName="Name21" presStyleCnt="0"/>
      <dgm:spPr/>
    </dgm:pt>
    <dgm:pt modelId="{3B545237-7593-424F-9077-0567C2F419F5}" type="pres">
      <dgm:prSet presAssocID="{1D9291D9-505C-4A02-85BB-7D26CB83B7C1}" presName="level2Shape" presStyleLbl="node2" presStyleIdx="0" presStyleCnt="2" custScaleX="294307" custScaleY="189049" custLinFactY="100000" custLinFactNeighborY="126701"/>
      <dgm:spPr/>
      <dgm:t>
        <a:bodyPr/>
        <a:lstStyle/>
        <a:p>
          <a:endParaRPr lang="en-US"/>
        </a:p>
      </dgm:t>
    </dgm:pt>
    <dgm:pt modelId="{90987A72-6A93-4334-B3FD-54C07011249F}" type="pres">
      <dgm:prSet presAssocID="{1D9291D9-505C-4A02-85BB-7D26CB83B7C1}" presName="hierChild3" presStyleCnt="0"/>
      <dgm:spPr/>
    </dgm:pt>
    <dgm:pt modelId="{90B6D934-1412-4FF2-8A5A-6E854DC26BE1}" type="pres">
      <dgm:prSet presAssocID="{337CAB58-779D-46DA-97CB-CDA4BCE05175}" presName="Name19" presStyleLbl="parChTrans1D3" presStyleIdx="0" presStyleCnt="4"/>
      <dgm:spPr/>
      <dgm:t>
        <a:bodyPr/>
        <a:lstStyle/>
        <a:p>
          <a:endParaRPr lang="en-US"/>
        </a:p>
      </dgm:t>
    </dgm:pt>
    <dgm:pt modelId="{404874C7-1F22-42C3-84DA-85CC979005B5}" type="pres">
      <dgm:prSet presAssocID="{6341AF50-0841-4F86-876E-E9A1846C5C82}" presName="Name21" presStyleCnt="0"/>
      <dgm:spPr/>
    </dgm:pt>
    <dgm:pt modelId="{CB7885FE-EB8F-4BFF-9C0C-B0273AB51507}" type="pres">
      <dgm:prSet presAssocID="{6341AF50-0841-4F86-876E-E9A1846C5C82}" presName="level2Shape" presStyleLbl="node3" presStyleIdx="0" presStyleCnt="4" custScaleX="178006" custScaleY="189861" custLinFactY="200000" custLinFactNeighborY="225423"/>
      <dgm:spPr/>
      <dgm:t>
        <a:bodyPr/>
        <a:lstStyle/>
        <a:p>
          <a:endParaRPr lang="en-US"/>
        </a:p>
      </dgm:t>
    </dgm:pt>
    <dgm:pt modelId="{0A5D8A1A-254A-499D-BFB9-1ED868032E93}" type="pres">
      <dgm:prSet presAssocID="{6341AF50-0841-4F86-876E-E9A1846C5C82}" presName="hierChild3" presStyleCnt="0"/>
      <dgm:spPr/>
    </dgm:pt>
    <dgm:pt modelId="{676C7688-4536-4AC1-B8C4-CB3C1BAADF4C}" type="pres">
      <dgm:prSet presAssocID="{38A5AAC1-4971-4C84-90C7-96A0214F969C}" presName="Name19" presStyleLbl="parChTrans1D2" presStyleIdx="1" presStyleCnt="2"/>
      <dgm:spPr/>
      <dgm:t>
        <a:bodyPr/>
        <a:lstStyle/>
        <a:p>
          <a:endParaRPr lang="en-US"/>
        </a:p>
      </dgm:t>
    </dgm:pt>
    <dgm:pt modelId="{46F9AD90-9BE1-4A4A-A723-7C53788E5F36}" type="pres">
      <dgm:prSet presAssocID="{7B84ADB1-AA5E-41C4-80A5-63CCC4EF00A3}" presName="Name21" presStyleCnt="0"/>
      <dgm:spPr/>
    </dgm:pt>
    <dgm:pt modelId="{9E77604F-A02B-4F24-902A-4764D6050EBA}" type="pres">
      <dgm:prSet presAssocID="{7B84ADB1-AA5E-41C4-80A5-63CCC4EF00A3}" presName="level2Shape" presStyleLbl="node2" presStyleIdx="1" presStyleCnt="2" custScaleX="294307" custScaleY="189049" custLinFactY="100000" custLinFactNeighborY="130928"/>
      <dgm:spPr/>
      <dgm:t>
        <a:bodyPr/>
        <a:lstStyle/>
        <a:p>
          <a:endParaRPr lang="en-US"/>
        </a:p>
      </dgm:t>
    </dgm:pt>
    <dgm:pt modelId="{20A62C43-8D27-4229-9B91-2B7E2B048B63}" type="pres">
      <dgm:prSet presAssocID="{7B84ADB1-AA5E-41C4-80A5-63CCC4EF00A3}" presName="hierChild3" presStyleCnt="0"/>
      <dgm:spPr/>
    </dgm:pt>
    <dgm:pt modelId="{65161D81-9644-41CF-903F-CA773EA8C1F8}" type="pres">
      <dgm:prSet presAssocID="{2D75BCC4-5E19-4FCD-98C0-02ADAA695E01}" presName="Name19" presStyleLbl="parChTrans1D3" presStyleIdx="1" presStyleCnt="4"/>
      <dgm:spPr/>
      <dgm:t>
        <a:bodyPr/>
        <a:lstStyle/>
        <a:p>
          <a:endParaRPr lang="en-US"/>
        </a:p>
      </dgm:t>
    </dgm:pt>
    <dgm:pt modelId="{1CF9E487-6C58-44A0-AF17-85FE8D11B72B}" type="pres">
      <dgm:prSet presAssocID="{8D56FE11-F6C7-4DC1-981F-5DF7104D6143}" presName="Name21" presStyleCnt="0"/>
      <dgm:spPr/>
    </dgm:pt>
    <dgm:pt modelId="{217A48B4-62A3-4A9A-9AA6-F9DD4C88AB17}" type="pres">
      <dgm:prSet presAssocID="{8D56FE11-F6C7-4DC1-981F-5DF7104D6143}" presName="level2Shape" presStyleLbl="node3" presStyleIdx="1" presStyleCnt="4" custScaleX="191156" custScaleY="189861" custLinFactY="200000" custLinFactNeighborY="225423"/>
      <dgm:spPr/>
      <dgm:t>
        <a:bodyPr/>
        <a:lstStyle/>
        <a:p>
          <a:endParaRPr lang="en-US"/>
        </a:p>
      </dgm:t>
    </dgm:pt>
    <dgm:pt modelId="{42CF2141-2511-4A8F-B7C9-EF8FB939919E}" type="pres">
      <dgm:prSet presAssocID="{8D56FE11-F6C7-4DC1-981F-5DF7104D6143}" presName="hierChild3" presStyleCnt="0"/>
      <dgm:spPr/>
    </dgm:pt>
    <dgm:pt modelId="{5FBDC628-4BEF-4878-8D0B-A8A79057AC01}" type="pres">
      <dgm:prSet presAssocID="{31C04FB9-CE24-4AD5-BBDF-59003D89734D}" presName="Name19" presStyleLbl="parChTrans1D3" presStyleIdx="2" presStyleCnt="4"/>
      <dgm:spPr/>
      <dgm:t>
        <a:bodyPr/>
        <a:lstStyle/>
        <a:p>
          <a:endParaRPr lang="en-US"/>
        </a:p>
      </dgm:t>
    </dgm:pt>
    <dgm:pt modelId="{833B1A4E-0FEB-439F-B1BB-DC005C52B18E}" type="pres">
      <dgm:prSet presAssocID="{27B3E31A-453A-4C3F-A001-4BF674915FAB}" presName="Name21" presStyleCnt="0"/>
      <dgm:spPr/>
    </dgm:pt>
    <dgm:pt modelId="{6539FBE7-3586-43B8-8DFA-64B80606C1FD}" type="pres">
      <dgm:prSet presAssocID="{27B3E31A-453A-4C3F-A001-4BF674915FAB}" presName="level2Shape" presStyleLbl="node3" presStyleIdx="2" presStyleCnt="4" custScaleX="191156" custScaleY="189861" custLinFactY="200000" custLinFactNeighborY="225423"/>
      <dgm:spPr/>
      <dgm:t>
        <a:bodyPr/>
        <a:lstStyle/>
        <a:p>
          <a:endParaRPr lang="en-US"/>
        </a:p>
      </dgm:t>
    </dgm:pt>
    <dgm:pt modelId="{45146824-834B-4415-966D-8AAAB7CE6AC6}" type="pres">
      <dgm:prSet presAssocID="{27B3E31A-453A-4C3F-A001-4BF674915FAB}" presName="hierChild3" presStyleCnt="0"/>
      <dgm:spPr/>
    </dgm:pt>
    <dgm:pt modelId="{69D77879-86F6-4B45-8525-C8BD61940A15}" type="pres">
      <dgm:prSet presAssocID="{A0A7C44E-69FC-4245-8AD7-D56B9B0DD2C4}" presName="Name19" presStyleLbl="parChTrans1D3" presStyleIdx="3" presStyleCnt="4"/>
      <dgm:spPr/>
      <dgm:t>
        <a:bodyPr/>
        <a:lstStyle/>
        <a:p>
          <a:endParaRPr lang="en-US"/>
        </a:p>
      </dgm:t>
    </dgm:pt>
    <dgm:pt modelId="{80040E83-4C38-494B-B603-8A44D3FCBF1A}" type="pres">
      <dgm:prSet presAssocID="{F45715B5-7273-473F-9B25-6DDF6F8235C8}" presName="Name21" presStyleCnt="0"/>
      <dgm:spPr/>
    </dgm:pt>
    <dgm:pt modelId="{87ED2843-7D68-4BDC-A95F-62A90C369E26}" type="pres">
      <dgm:prSet presAssocID="{F45715B5-7273-473F-9B25-6DDF6F8235C8}" presName="level2Shape" presStyleLbl="node3" presStyleIdx="3" presStyleCnt="4" custScaleX="191156" custScaleY="189861" custLinFactY="200000" custLinFactNeighborY="225423"/>
      <dgm:spPr/>
      <dgm:t>
        <a:bodyPr/>
        <a:lstStyle/>
        <a:p>
          <a:endParaRPr lang="en-US"/>
        </a:p>
      </dgm:t>
    </dgm:pt>
    <dgm:pt modelId="{D6EDF798-BB78-4CD5-AADF-83EFC4619EF3}" type="pres">
      <dgm:prSet presAssocID="{F45715B5-7273-473F-9B25-6DDF6F8235C8}" presName="hierChild3" presStyleCnt="0"/>
      <dgm:spPr/>
    </dgm:pt>
    <dgm:pt modelId="{8307F32E-16C0-4B90-B011-BE6661453E74}" type="pres">
      <dgm:prSet presAssocID="{BDADC398-7DDB-4CB2-9C73-C52AA78A6B1A}" presName="bgShapesFlow" presStyleCnt="0"/>
      <dgm:spPr/>
    </dgm:pt>
    <dgm:pt modelId="{F8693AAA-88E7-40BC-BE1E-1D21C6CA7AA5}" type="pres">
      <dgm:prSet presAssocID="{CFAE81FA-3246-484A-86A1-923E07192998}" presName="rectComp" presStyleCnt="0"/>
      <dgm:spPr/>
    </dgm:pt>
    <dgm:pt modelId="{38E40620-F1A0-45EC-949D-5D3048740205}" type="pres">
      <dgm:prSet presAssocID="{CFAE81FA-3246-484A-86A1-923E07192998}" presName="bgRect" presStyleLbl="bgShp" presStyleIdx="0" presStyleCnt="3" custScaleY="304987" custLinFactNeighborY="-89549"/>
      <dgm:spPr/>
      <dgm:t>
        <a:bodyPr/>
        <a:lstStyle/>
        <a:p>
          <a:endParaRPr lang="en-US"/>
        </a:p>
      </dgm:t>
    </dgm:pt>
    <dgm:pt modelId="{D4F0AB1C-66CD-4E4D-95D3-7AFB12CB341B}" type="pres">
      <dgm:prSet presAssocID="{CFAE81FA-3246-484A-86A1-923E07192998}" presName="bgRectTx" presStyleLbl="bgShp" presStyleIdx="0" presStyleCnt="3">
        <dgm:presLayoutVars>
          <dgm:bulletEnabled val="1"/>
        </dgm:presLayoutVars>
      </dgm:prSet>
      <dgm:spPr/>
      <dgm:t>
        <a:bodyPr/>
        <a:lstStyle/>
        <a:p>
          <a:endParaRPr lang="en-US"/>
        </a:p>
      </dgm:t>
    </dgm:pt>
    <dgm:pt modelId="{68679D39-E565-4297-8E27-D8E237D1B172}" type="pres">
      <dgm:prSet presAssocID="{CFAE81FA-3246-484A-86A1-923E07192998}" presName="spComp" presStyleCnt="0"/>
      <dgm:spPr/>
    </dgm:pt>
    <dgm:pt modelId="{6FC46452-EC26-43B6-BFDD-4696058BF274}" type="pres">
      <dgm:prSet presAssocID="{CFAE81FA-3246-484A-86A1-923E07192998}" presName="vSp" presStyleCnt="0"/>
      <dgm:spPr/>
    </dgm:pt>
    <dgm:pt modelId="{B3FB13EE-D7AC-4151-B589-94A8308BDC36}" type="pres">
      <dgm:prSet presAssocID="{94E28615-2AC3-4571-A691-8964283CBB05}" presName="rectComp" presStyleCnt="0"/>
      <dgm:spPr/>
    </dgm:pt>
    <dgm:pt modelId="{A7A0B23E-75C5-402B-AC0A-7C80AC1D3392}" type="pres">
      <dgm:prSet presAssocID="{94E28615-2AC3-4571-A691-8964283CBB05}" presName="bgRect" presStyleLbl="bgShp" presStyleIdx="1" presStyleCnt="3" custScaleY="347984" custLinFactNeighborY="-2787"/>
      <dgm:spPr/>
      <dgm:t>
        <a:bodyPr/>
        <a:lstStyle/>
        <a:p>
          <a:endParaRPr lang="en-US"/>
        </a:p>
      </dgm:t>
    </dgm:pt>
    <dgm:pt modelId="{A985CFA4-94EB-4C6C-B649-47545C8D5C0B}" type="pres">
      <dgm:prSet presAssocID="{94E28615-2AC3-4571-A691-8964283CBB05}" presName="bgRectTx" presStyleLbl="bgShp" presStyleIdx="1" presStyleCnt="3">
        <dgm:presLayoutVars>
          <dgm:bulletEnabled val="1"/>
        </dgm:presLayoutVars>
      </dgm:prSet>
      <dgm:spPr/>
      <dgm:t>
        <a:bodyPr/>
        <a:lstStyle/>
        <a:p>
          <a:endParaRPr lang="en-US"/>
        </a:p>
      </dgm:t>
    </dgm:pt>
    <dgm:pt modelId="{3D6DC9AB-1658-467B-894F-1646AE9C0D69}" type="pres">
      <dgm:prSet presAssocID="{94E28615-2AC3-4571-A691-8964283CBB05}" presName="spComp" presStyleCnt="0"/>
      <dgm:spPr/>
    </dgm:pt>
    <dgm:pt modelId="{C4161B64-1905-4E9C-959F-EFAB0AC94487}" type="pres">
      <dgm:prSet presAssocID="{94E28615-2AC3-4571-A691-8964283CBB05}" presName="vSp" presStyleCnt="0"/>
      <dgm:spPr/>
    </dgm:pt>
    <dgm:pt modelId="{3D1353B7-FC3C-4628-B76E-7F747F130A15}" type="pres">
      <dgm:prSet presAssocID="{A7B8DDCB-AF60-4A3E-9632-43B2D4C85C0C}" presName="rectComp" presStyleCnt="0"/>
      <dgm:spPr/>
    </dgm:pt>
    <dgm:pt modelId="{616F83DD-DCE9-4E02-9786-FF9F85E6AFCA}" type="pres">
      <dgm:prSet presAssocID="{A7B8DDCB-AF60-4A3E-9632-43B2D4C85C0C}" presName="bgRect" presStyleLbl="bgShp" presStyleIdx="2" presStyleCnt="3" custScaleY="219054" custLinFactNeighborY="29265"/>
      <dgm:spPr/>
      <dgm:t>
        <a:bodyPr/>
        <a:lstStyle/>
        <a:p>
          <a:endParaRPr lang="en-US"/>
        </a:p>
      </dgm:t>
    </dgm:pt>
    <dgm:pt modelId="{E424D845-CB71-436B-8BAA-F8AF79CD7611}" type="pres">
      <dgm:prSet presAssocID="{A7B8DDCB-AF60-4A3E-9632-43B2D4C85C0C}" presName="bgRectTx" presStyleLbl="bgShp" presStyleIdx="2" presStyleCnt="3">
        <dgm:presLayoutVars>
          <dgm:bulletEnabled val="1"/>
        </dgm:presLayoutVars>
      </dgm:prSet>
      <dgm:spPr/>
      <dgm:t>
        <a:bodyPr/>
        <a:lstStyle/>
        <a:p>
          <a:endParaRPr lang="en-US"/>
        </a:p>
      </dgm:t>
    </dgm:pt>
  </dgm:ptLst>
  <dgm:cxnLst>
    <dgm:cxn modelId="{FDFF925A-7838-4754-BB43-397252DCDF0F}" srcId="{7B84ADB1-AA5E-41C4-80A5-63CCC4EF00A3}" destId="{27B3E31A-453A-4C3F-A001-4BF674915FAB}" srcOrd="1" destOrd="0" parTransId="{31C04FB9-CE24-4AD5-BBDF-59003D89734D}" sibTransId="{7CB51E9F-1967-4314-A918-A7D1EA307E72}"/>
    <dgm:cxn modelId="{5D9AEA96-B78D-42F0-91BA-D43F895AF196}" type="presOf" srcId="{2D75BCC4-5E19-4FCD-98C0-02ADAA695E01}" destId="{65161D81-9644-41CF-903F-CA773EA8C1F8}" srcOrd="0" destOrd="0" presId="urn:microsoft.com/office/officeart/2005/8/layout/hierarchy6"/>
    <dgm:cxn modelId="{D057B792-5438-469C-9E26-29D060EB55CE}" type="presOf" srcId="{337CAB58-779D-46DA-97CB-CDA4BCE05175}" destId="{90B6D934-1412-4FF2-8A5A-6E854DC26BE1}" srcOrd="0" destOrd="0" presId="urn:microsoft.com/office/officeart/2005/8/layout/hierarchy6"/>
    <dgm:cxn modelId="{2A6B4872-E576-4D75-B046-DCB02E3A0615}" srcId="{BDADC398-7DDB-4CB2-9C73-C52AA78A6B1A}" destId="{94E28615-2AC3-4571-A691-8964283CBB05}" srcOrd="2" destOrd="0" parTransId="{7B016B8D-5BEE-4280-AA13-0B33F785F7B2}" sibTransId="{5FBEB9D4-A59F-4EFD-9F8C-92637B72879D}"/>
    <dgm:cxn modelId="{243534BC-4BFD-4DA1-8DA2-61549F6192B8}" type="presOf" srcId="{7B84ADB1-AA5E-41C4-80A5-63CCC4EF00A3}" destId="{9E77604F-A02B-4F24-902A-4764D6050EBA}" srcOrd="0" destOrd="0" presId="urn:microsoft.com/office/officeart/2005/8/layout/hierarchy6"/>
    <dgm:cxn modelId="{68B4F837-480E-4A00-A57B-8DCA092DCCE1}" type="presOf" srcId="{94E28615-2AC3-4571-A691-8964283CBB05}" destId="{A985CFA4-94EB-4C6C-B649-47545C8D5C0B}" srcOrd="1" destOrd="0" presId="urn:microsoft.com/office/officeart/2005/8/layout/hierarchy6"/>
    <dgm:cxn modelId="{8EFD86C3-C262-4264-838D-AAE6033B709E}" srcId="{1D9291D9-505C-4A02-85BB-7D26CB83B7C1}" destId="{6341AF50-0841-4F86-876E-E9A1846C5C82}" srcOrd="0" destOrd="0" parTransId="{337CAB58-779D-46DA-97CB-CDA4BCE05175}" sibTransId="{37A709BE-2108-42E2-AFA3-13A8341B2541}"/>
    <dgm:cxn modelId="{AB4831F0-2B79-4A81-850D-188FC0DA0CFA}" type="presOf" srcId="{1D9291D9-505C-4A02-85BB-7D26CB83B7C1}" destId="{3B545237-7593-424F-9077-0567C2F419F5}" srcOrd="0" destOrd="0" presId="urn:microsoft.com/office/officeart/2005/8/layout/hierarchy6"/>
    <dgm:cxn modelId="{3CDD01E1-1226-40B8-906E-41E29D0CFF83}" type="presOf" srcId="{CFAE81FA-3246-484A-86A1-923E07192998}" destId="{D4F0AB1C-66CD-4E4D-95D3-7AFB12CB341B}" srcOrd="1" destOrd="0" presId="urn:microsoft.com/office/officeart/2005/8/layout/hierarchy6"/>
    <dgm:cxn modelId="{8501EF81-D4C6-48F6-A8B0-D43C2597B559}" srcId="{1525CE34-BAA8-476B-8995-AF37D39EDAF6}" destId="{1D9291D9-505C-4A02-85BB-7D26CB83B7C1}" srcOrd="0" destOrd="0" parTransId="{A1BB4A9C-D28E-4C5E-BE3F-B9DDB1EFFFE8}" sibTransId="{193D2555-B64E-4F3F-90D8-98A610D5F2EB}"/>
    <dgm:cxn modelId="{9827A314-52DD-47AD-A469-56FE84CD6312}" srcId="{1525CE34-BAA8-476B-8995-AF37D39EDAF6}" destId="{7B84ADB1-AA5E-41C4-80A5-63CCC4EF00A3}" srcOrd="1" destOrd="0" parTransId="{38A5AAC1-4971-4C84-90C7-96A0214F969C}" sibTransId="{1F536FFD-A2D6-47EE-97EF-8F756C3A0A3A}"/>
    <dgm:cxn modelId="{F0D6DD06-0077-4FD7-937E-9461E58001F7}" type="presOf" srcId="{27B3E31A-453A-4C3F-A001-4BF674915FAB}" destId="{6539FBE7-3586-43B8-8DFA-64B80606C1FD}" srcOrd="0" destOrd="0" presId="urn:microsoft.com/office/officeart/2005/8/layout/hierarchy6"/>
    <dgm:cxn modelId="{F56CBD18-91E6-48E9-A5DC-218062AA72BA}" srcId="{BDADC398-7DDB-4CB2-9C73-C52AA78A6B1A}" destId="{1525CE34-BAA8-476B-8995-AF37D39EDAF6}" srcOrd="0" destOrd="0" parTransId="{D2DB0891-82B0-4872-83AA-C9B9754CDC15}" sibTransId="{44C890DF-1B48-4755-8CA6-CEBCF30F9A90}"/>
    <dgm:cxn modelId="{FB995C67-A10A-472D-B508-7575E01B98B6}" type="presOf" srcId="{1525CE34-BAA8-476B-8995-AF37D39EDAF6}" destId="{4F72ACD4-4F24-4D31-A288-BAF8729DB205}" srcOrd="0" destOrd="0" presId="urn:microsoft.com/office/officeart/2005/8/layout/hierarchy6"/>
    <dgm:cxn modelId="{20A883F3-5062-4A0D-BD1E-97ABFBA71921}" type="presOf" srcId="{A7B8DDCB-AF60-4A3E-9632-43B2D4C85C0C}" destId="{616F83DD-DCE9-4E02-9786-FF9F85E6AFCA}" srcOrd="0" destOrd="0" presId="urn:microsoft.com/office/officeart/2005/8/layout/hierarchy6"/>
    <dgm:cxn modelId="{D61B93B2-B84F-45BA-ADAC-AC12874600EC}" srcId="{7B84ADB1-AA5E-41C4-80A5-63CCC4EF00A3}" destId="{8D56FE11-F6C7-4DC1-981F-5DF7104D6143}" srcOrd="0" destOrd="0" parTransId="{2D75BCC4-5E19-4FCD-98C0-02ADAA695E01}" sibTransId="{38CABA12-01AB-4000-93C7-1E7F198C6858}"/>
    <dgm:cxn modelId="{04804B14-B1D2-4843-B51D-3B1F7B4332CF}" type="presOf" srcId="{31C04FB9-CE24-4AD5-BBDF-59003D89734D}" destId="{5FBDC628-4BEF-4878-8D0B-A8A79057AC01}" srcOrd="0" destOrd="0" presId="urn:microsoft.com/office/officeart/2005/8/layout/hierarchy6"/>
    <dgm:cxn modelId="{E6B38BFB-B2A5-427E-96C3-D7ED3C55ED69}" srcId="{BDADC398-7DDB-4CB2-9C73-C52AA78A6B1A}" destId="{CFAE81FA-3246-484A-86A1-923E07192998}" srcOrd="1" destOrd="0" parTransId="{220C9232-B60B-4455-93EE-7632BD75E443}" sibTransId="{823BDDB2-CCBF-4A36-85A4-35C5DB376139}"/>
    <dgm:cxn modelId="{57889A39-C80C-4F79-8FAE-60AB793CE0B4}" type="presOf" srcId="{6341AF50-0841-4F86-876E-E9A1846C5C82}" destId="{CB7885FE-EB8F-4BFF-9C0C-B0273AB51507}" srcOrd="0" destOrd="0" presId="urn:microsoft.com/office/officeart/2005/8/layout/hierarchy6"/>
    <dgm:cxn modelId="{5E583040-AB2E-48B5-ACC2-754545094E77}" type="presOf" srcId="{94E28615-2AC3-4571-A691-8964283CBB05}" destId="{A7A0B23E-75C5-402B-AC0A-7C80AC1D3392}" srcOrd="0" destOrd="0" presId="urn:microsoft.com/office/officeart/2005/8/layout/hierarchy6"/>
    <dgm:cxn modelId="{0CBB9D58-21FC-48B4-A355-42B08D7F1768}" srcId="{7B84ADB1-AA5E-41C4-80A5-63CCC4EF00A3}" destId="{F45715B5-7273-473F-9B25-6DDF6F8235C8}" srcOrd="2" destOrd="0" parTransId="{A0A7C44E-69FC-4245-8AD7-D56B9B0DD2C4}" sibTransId="{2297CBD1-E0FE-4586-9869-2F649369CD17}"/>
    <dgm:cxn modelId="{2915FE3A-1C65-4D2B-9E8A-718FD634E0C1}" type="presOf" srcId="{8D56FE11-F6C7-4DC1-981F-5DF7104D6143}" destId="{217A48B4-62A3-4A9A-9AA6-F9DD4C88AB17}" srcOrd="0" destOrd="0" presId="urn:microsoft.com/office/officeart/2005/8/layout/hierarchy6"/>
    <dgm:cxn modelId="{00865938-774F-4E06-8714-469FB490C34F}" type="presOf" srcId="{BDADC398-7DDB-4CB2-9C73-C52AA78A6B1A}" destId="{56C682C9-2DFD-4EEF-A532-3D604CF822BD}" srcOrd="0" destOrd="0" presId="urn:microsoft.com/office/officeart/2005/8/layout/hierarchy6"/>
    <dgm:cxn modelId="{D69B5516-0F9C-49E5-89AD-F7CC484645B8}" srcId="{BDADC398-7DDB-4CB2-9C73-C52AA78A6B1A}" destId="{A7B8DDCB-AF60-4A3E-9632-43B2D4C85C0C}" srcOrd="3" destOrd="0" parTransId="{8A92547C-308C-48A4-BAFE-8B10B0C74E08}" sibTransId="{C4DADC20-C1DF-4CC0-A455-5B81D3400BA3}"/>
    <dgm:cxn modelId="{484BC777-709B-4A74-B109-081D45BBA596}" type="presOf" srcId="{A0A7C44E-69FC-4245-8AD7-D56B9B0DD2C4}" destId="{69D77879-86F6-4B45-8525-C8BD61940A15}" srcOrd="0" destOrd="0" presId="urn:microsoft.com/office/officeart/2005/8/layout/hierarchy6"/>
    <dgm:cxn modelId="{96BE504E-CB63-45F4-9ABD-8E1C6BEB5515}" type="presOf" srcId="{F45715B5-7273-473F-9B25-6DDF6F8235C8}" destId="{87ED2843-7D68-4BDC-A95F-62A90C369E26}" srcOrd="0" destOrd="0" presId="urn:microsoft.com/office/officeart/2005/8/layout/hierarchy6"/>
    <dgm:cxn modelId="{23C3F6E8-657D-4C84-96AE-BEB7DC36C02B}" type="presOf" srcId="{A7B8DDCB-AF60-4A3E-9632-43B2D4C85C0C}" destId="{E424D845-CB71-436B-8BAA-F8AF79CD7611}" srcOrd="1" destOrd="0" presId="urn:microsoft.com/office/officeart/2005/8/layout/hierarchy6"/>
    <dgm:cxn modelId="{CA6AD26D-355C-484D-A99B-1CABF195CE82}" type="presOf" srcId="{A1BB4A9C-D28E-4C5E-BE3F-B9DDB1EFFFE8}" destId="{163EFF74-7FDD-4D0A-B52B-9E00FA3C9740}" srcOrd="0" destOrd="0" presId="urn:microsoft.com/office/officeart/2005/8/layout/hierarchy6"/>
    <dgm:cxn modelId="{B653668C-EFEA-4836-99C9-81215CDBFEC4}" type="presOf" srcId="{CFAE81FA-3246-484A-86A1-923E07192998}" destId="{38E40620-F1A0-45EC-949D-5D3048740205}" srcOrd="0" destOrd="0" presId="urn:microsoft.com/office/officeart/2005/8/layout/hierarchy6"/>
    <dgm:cxn modelId="{DB00CD13-5EAC-4180-BFE1-704C78F5B894}" type="presOf" srcId="{38A5AAC1-4971-4C84-90C7-96A0214F969C}" destId="{676C7688-4536-4AC1-B8C4-CB3C1BAADF4C}" srcOrd="0" destOrd="0" presId="urn:microsoft.com/office/officeart/2005/8/layout/hierarchy6"/>
    <dgm:cxn modelId="{831E9C4B-12E9-417A-802A-AAF1B70687FD}" type="presParOf" srcId="{56C682C9-2DFD-4EEF-A532-3D604CF822BD}" destId="{0779041F-58C8-4ABD-A134-BD3D048F8FB8}" srcOrd="0" destOrd="0" presId="urn:microsoft.com/office/officeart/2005/8/layout/hierarchy6"/>
    <dgm:cxn modelId="{43722586-5F92-4CE8-8E40-8F889FCFC929}" type="presParOf" srcId="{0779041F-58C8-4ABD-A134-BD3D048F8FB8}" destId="{76864CE1-8D10-481B-8A3E-52CE4CBB6206}" srcOrd="0" destOrd="0" presId="urn:microsoft.com/office/officeart/2005/8/layout/hierarchy6"/>
    <dgm:cxn modelId="{DF413FC0-B1DD-42CD-A800-5552AB9BFDA2}" type="presParOf" srcId="{0779041F-58C8-4ABD-A134-BD3D048F8FB8}" destId="{7A470816-E265-4618-B8BC-1968ADED9095}" srcOrd="1" destOrd="0" presId="urn:microsoft.com/office/officeart/2005/8/layout/hierarchy6"/>
    <dgm:cxn modelId="{B92D9E76-C3C9-473D-9718-7A4960160747}" type="presParOf" srcId="{7A470816-E265-4618-B8BC-1968ADED9095}" destId="{1540CE33-F7D2-47DE-B15B-124F13A112A0}" srcOrd="0" destOrd="0" presId="urn:microsoft.com/office/officeart/2005/8/layout/hierarchy6"/>
    <dgm:cxn modelId="{4CB84C84-F627-4B6F-A470-AC976CA33E20}" type="presParOf" srcId="{1540CE33-F7D2-47DE-B15B-124F13A112A0}" destId="{4F72ACD4-4F24-4D31-A288-BAF8729DB205}" srcOrd="0" destOrd="0" presId="urn:microsoft.com/office/officeart/2005/8/layout/hierarchy6"/>
    <dgm:cxn modelId="{CBC78B7F-928D-48A9-9546-814CD9B5C157}" type="presParOf" srcId="{1540CE33-F7D2-47DE-B15B-124F13A112A0}" destId="{0802EEBC-EF04-424F-AACA-CCA15A26C126}" srcOrd="1" destOrd="0" presId="urn:microsoft.com/office/officeart/2005/8/layout/hierarchy6"/>
    <dgm:cxn modelId="{1DA4CCC3-33C6-4EF7-9CA2-F90B24588E19}" type="presParOf" srcId="{0802EEBC-EF04-424F-AACA-CCA15A26C126}" destId="{163EFF74-7FDD-4D0A-B52B-9E00FA3C9740}" srcOrd="0" destOrd="0" presId="urn:microsoft.com/office/officeart/2005/8/layout/hierarchy6"/>
    <dgm:cxn modelId="{401E4D79-8373-436D-8B91-F58ADCF80485}" type="presParOf" srcId="{0802EEBC-EF04-424F-AACA-CCA15A26C126}" destId="{6D780302-43C2-44D4-B357-CC90B3A99F95}" srcOrd="1" destOrd="0" presId="urn:microsoft.com/office/officeart/2005/8/layout/hierarchy6"/>
    <dgm:cxn modelId="{933DF533-CBB5-45B0-A2E4-DAE70BA202F7}" type="presParOf" srcId="{6D780302-43C2-44D4-B357-CC90B3A99F95}" destId="{3B545237-7593-424F-9077-0567C2F419F5}" srcOrd="0" destOrd="0" presId="urn:microsoft.com/office/officeart/2005/8/layout/hierarchy6"/>
    <dgm:cxn modelId="{15C0CFD9-BF1E-4E50-83D0-20E81068FAFB}" type="presParOf" srcId="{6D780302-43C2-44D4-B357-CC90B3A99F95}" destId="{90987A72-6A93-4334-B3FD-54C07011249F}" srcOrd="1" destOrd="0" presId="urn:microsoft.com/office/officeart/2005/8/layout/hierarchy6"/>
    <dgm:cxn modelId="{FDB0B238-15C0-4F24-8968-356247B0A950}" type="presParOf" srcId="{90987A72-6A93-4334-B3FD-54C07011249F}" destId="{90B6D934-1412-4FF2-8A5A-6E854DC26BE1}" srcOrd="0" destOrd="0" presId="urn:microsoft.com/office/officeart/2005/8/layout/hierarchy6"/>
    <dgm:cxn modelId="{0362CC24-15C8-4804-8EF9-063C9909883D}" type="presParOf" srcId="{90987A72-6A93-4334-B3FD-54C07011249F}" destId="{404874C7-1F22-42C3-84DA-85CC979005B5}" srcOrd="1" destOrd="0" presId="urn:microsoft.com/office/officeart/2005/8/layout/hierarchy6"/>
    <dgm:cxn modelId="{2FD50438-C4D5-40C9-B53B-4D8F8D4F143C}" type="presParOf" srcId="{404874C7-1F22-42C3-84DA-85CC979005B5}" destId="{CB7885FE-EB8F-4BFF-9C0C-B0273AB51507}" srcOrd="0" destOrd="0" presId="urn:microsoft.com/office/officeart/2005/8/layout/hierarchy6"/>
    <dgm:cxn modelId="{4A283981-1996-42C4-9C6B-6FD01B2EBEE6}" type="presParOf" srcId="{404874C7-1F22-42C3-84DA-85CC979005B5}" destId="{0A5D8A1A-254A-499D-BFB9-1ED868032E93}" srcOrd="1" destOrd="0" presId="urn:microsoft.com/office/officeart/2005/8/layout/hierarchy6"/>
    <dgm:cxn modelId="{7E328C1A-CDB2-473A-9697-8924C8B447C8}" type="presParOf" srcId="{0802EEBC-EF04-424F-AACA-CCA15A26C126}" destId="{676C7688-4536-4AC1-B8C4-CB3C1BAADF4C}" srcOrd="2" destOrd="0" presId="urn:microsoft.com/office/officeart/2005/8/layout/hierarchy6"/>
    <dgm:cxn modelId="{8B01C797-EB68-4569-B8BB-BD572A02A0A9}" type="presParOf" srcId="{0802EEBC-EF04-424F-AACA-CCA15A26C126}" destId="{46F9AD90-9BE1-4A4A-A723-7C53788E5F36}" srcOrd="3" destOrd="0" presId="urn:microsoft.com/office/officeart/2005/8/layout/hierarchy6"/>
    <dgm:cxn modelId="{2A73F36A-FA6E-4A8F-88F3-C14DECB5E7EF}" type="presParOf" srcId="{46F9AD90-9BE1-4A4A-A723-7C53788E5F36}" destId="{9E77604F-A02B-4F24-902A-4764D6050EBA}" srcOrd="0" destOrd="0" presId="urn:microsoft.com/office/officeart/2005/8/layout/hierarchy6"/>
    <dgm:cxn modelId="{F99BC1A7-F36D-407D-8B15-F42ED8E13EAA}" type="presParOf" srcId="{46F9AD90-9BE1-4A4A-A723-7C53788E5F36}" destId="{20A62C43-8D27-4229-9B91-2B7E2B048B63}" srcOrd="1" destOrd="0" presId="urn:microsoft.com/office/officeart/2005/8/layout/hierarchy6"/>
    <dgm:cxn modelId="{D129623A-0E9D-4035-B43C-C8336BF1BF87}" type="presParOf" srcId="{20A62C43-8D27-4229-9B91-2B7E2B048B63}" destId="{65161D81-9644-41CF-903F-CA773EA8C1F8}" srcOrd="0" destOrd="0" presId="urn:microsoft.com/office/officeart/2005/8/layout/hierarchy6"/>
    <dgm:cxn modelId="{D210F611-BCDD-4C69-807E-2D9C2EE142FC}" type="presParOf" srcId="{20A62C43-8D27-4229-9B91-2B7E2B048B63}" destId="{1CF9E487-6C58-44A0-AF17-85FE8D11B72B}" srcOrd="1" destOrd="0" presId="urn:microsoft.com/office/officeart/2005/8/layout/hierarchy6"/>
    <dgm:cxn modelId="{962EBE1D-FE56-47C2-8B8D-EA3F2A2B9379}" type="presParOf" srcId="{1CF9E487-6C58-44A0-AF17-85FE8D11B72B}" destId="{217A48B4-62A3-4A9A-9AA6-F9DD4C88AB17}" srcOrd="0" destOrd="0" presId="urn:microsoft.com/office/officeart/2005/8/layout/hierarchy6"/>
    <dgm:cxn modelId="{68D59B7F-575A-403F-8B08-81F844040214}" type="presParOf" srcId="{1CF9E487-6C58-44A0-AF17-85FE8D11B72B}" destId="{42CF2141-2511-4A8F-B7C9-EF8FB939919E}" srcOrd="1" destOrd="0" presId="urn:microsoft.com/office/officeart/2005/8/layout/hierarchy6"/>
    <dgm:cxn modelId="{CBAD61B4-33CA-4E45-BB4C-9E85F9EA4D26}" type="presParOf" srcId="{20A62C43-8D27-4229-9B91-2B7E2B048B63}" destId="{5FBDC628-4BEF-4878-8D0B-A8A79057AC01}" srcOrd="2" destOrd="0" presId="urn:microsoft.com/office/officeart/2005/8/layout/hierarchy6"/>
    <dgm:cxn modelId="{A10875A6-9BBF-44AB-BF0F-7E34B160FD1C}" type="presParOf" srcId="{20A62C43-8D27-4229-9B91-2B7E2B048B63}" destId="{833B1A4E-0FEB-439F-B1BB-DC005C52B18E}" srcOrd="3" destOrd="0" presId="urn:microsoft.com/office/officeart/2005/8/layout/hierarchy6"/>
    <dgm:cxn modelId="{B227EF5E-0FAF-467E-BC61-D19161A5F3EE}" type="presParOf" srcId="{833B1A4E-0FEB-439F-B1BB-DC005C52B18E}" destId="{6539FBE7-3586-43B8-8DFA-64B80606C1FD}" srcOrd="0" destOrd="0" presId="urn:microsoft.com/office/officeart/2005/8/layout/hierarchy6"/>
    <dgm:cxn modelId="{55EDA986-EB64-46A6-8A8D-204A813DBE35}" type="presParOf" srcId="{833B1A4E-0FEB-439F-B1BB-DC005C52B18E}" destId="{45146824-834B-4415-966D-8AAAB7CE6AC6}" srcOrd="1" destOrd="0" presId="urn:microsoft.com/office/officeart/2005/8/layout/hierarchy6"/>
    <dgm:cxn modelId="{5E52C234-216C-495E-8B38-E77227AFD65F}" type="presParOf" srcId="{20A62C43-8D27-4229-9B91-2B7E2B048B63}" destId="{69D77879-86F6-4B45-8525-C8BD61940A15}" srcOrd="4" destOrd="0" presId="urn:microsoft.com/office/officeart/2005/8/layout/hierarchy6"/>
    <dgm:cxn modelId="{0ECB73B6-C6D2-448D-BCD2-89874E93E454}" type="presParOf" srcId="{20A62C43-8D27-4229-9B91-2B7E2B048B63}" destId="{80040E83-4C38-494B-B603-8A44D3FCBF1A}" srcOrd="5" destOrd="0" presId="urn:microsoft.com/office/officeart/2005/8/layout/hierarchy6"/>
    <dgm:cxn modelId="{B7093444-1963-430B-B113-606F5AE9F238}" type="presParOf" srcId="{80040E83-4C38-494B-B603-8A44D3FCBF1A}" destId="{87ED2843-7D68-4BDC-A95F-62A90C369E26}" srcOrd="0" destOrd="0" presId="urn:microsoft.com/office/officeart/2005/8/layout/hierarchy6"/>
    <dgm:cxn modelId="{FB679591-D36F-40D5-9A7C-787EAA1AA657}" type="presParOf" srcId="{80040E83-4C38-494B-B603-8A44D3FCBF1A}" destId="{D6EDF798-BB78-4CD5-AADF-83EFC4619EF3}" srcOrd="1" destOrd="0" presId="urn:microsoft.com/office/officeart/2005/8/layout/hierarchy6"/>
    <dgm:cxn modelId="{C2734AFD-1825-4307-8C14-966EE6495795}" type="presParOf" srcId="{56C682C9-2DFD-4EEF-A532-3D604CF822BD}" destId="{8307F32E-16C0-4B90-B011-BE6661453E74}" srcOrd="1" destOrd="0" presId="urn:microsoft.com/office/officeart/2005/8/layout/hierarchy6"/>
    <dgm:cxn modelId="{981537E1-649F-4211-8531-5DCE2C6714B0}" type="presParOf" srcId="{8307F32E-16C0-4B90-B011-BE6661453E74}" destId="{F8693AAA-88E7-40BC-BE1E-1D21C6CA7AA5}" srcOrd="0" destOrd="0" presId="urn:microsoft.com/office/officeart/2005/8/layout/hierarchy6"/>
    <dgm:cxn modelId="{83573172-21FF-4924-A751-ABBA30D67CF7}" type="presParOf" srcId="{F8693AAA-88E7-40BC-BE1E-1D21C6CA7AA5}" destId="{38E40620-F1A0-45EC-949D-5D3048740205}" srcOrd="0" destOrd="0" presId="urn:microsoft.com/office/officeart/2005/8/layout/hierarchy6"/>
    <dgm:cxn modelId="{7D7C7B65-D4CA-4695-BCD2-4166928FEC60}" type="presParOf" srcId="{F8693AAA-88E7-40BC-BE1E-1D21C6CA7AA5}" destId="{D4F0AB1C-66CD-4E4D-95D3-7AFB12CB341B}" srcOrd="1" destOrd="0" presId="urn:microsoft.com/office/officeart/2005/8/layout/hierarchy6"/>
    <dgm:cxn modelId="{EDE0EA6E-2CDA-44B6-A097-E3A234F66845}" type="presParOf" srcId="{8307F32E-16C0-4B90-B011-BE6661453E74}" destId="{68679D39-E565-4297-8E27-D8E237D1B172}" srcOrd="1" destOrd="0" presId="urn:microsoft.com/office/officeart/2005/8/layout/hierarchy6"/>
    <dgm:cxn modelId="{68770850-410D-4F5D-BB91-05820F238C79}" type="presParOf" srcId="{68679D39-E565-4297-8E27-D8E237D1B172}" destId="{6FC46452-EC26-43B6-BFDD-4696058BF274}" srcOrd="0" destOrd="0" presId="urn:microsoft.com/office/officeart/2005/8/layout/hierarchy6"/>
    <dgm:cxn modelId="{C9D47798-4887-4754-93EE-14B85C0EF7C6}" type="presParOf" srcId="{8307F32E-16C0-4B90-B011-BE6661453E74}" destId="{B3FB13EE-D7AC-4151-B589-94A8308BDC36}" srcOrd="2" destOrd="0" presId="urn:microsoft.com/office/officeart/2005/8/layout/hierarchy6"/>
    <dgm:cxn modelId="{4B1D4E1C-5882-4CB8-91FE-9166EA97F166}" type="presParOf" srcId="{B3FB13EE-D7AC-4151-B589-94A8308BDC36}" destId="{A7A0B23E-75C5-402B-AC0A-7C80AC1D3392}" srcOrd="0" destOrd="0" presId="urn:microsoft.com/office/officeart/2005/8/layout/hierarchy6"/>
    <dgm:cxn modelId="{44E169A4-4A32-46C6-B3B9-002000BD32E7}" type="presParOf" srcId="{B3FB13EE-D7AC-4151-B589-94A8308BDC36}" destId="{A985CFA4-94EB-4C6C-B649-47545C8D5C0B}" srcOrd="1" destOrd="0" presId="urn:microsoft.com/office/officeart/2005/8/layout/hierarchy6"/>
    <dgm:cxn modelId="{733E7FB9-AAB8-45DD-AB44-379D9EE05A08}" type="presParOf" srcId="{8307F32E-16C0-4B90-B011-BE6661453E74}" destId="{3D6DC9AB-1658-467B-894F-1646AE9C0D69}" srcOrd="3" destOrd="0" presId="urn:microsoft.com/office/officeart/2005/8/layout/hierarchy6"/>
    <dgm:cxn modelId="{4FFA65DD-F2D0-4FC1-ABDB-0E3FD10C1E1E}" type="presParOf" srcId="{3D6DC9AB-1658-467B-894F-1646AE9C0D69}" destId="{C4161B64-1905-4E9C-959F-EFAB0AC94487}" srcOrd="0" destOrd="0" presId="urn:microsoft.com/office/officeart/2005/8/layout/hierarchy6"/>
    <dgm:cxn modelId="{773D51F0-81ED-47C8-AC5A-366EC2A2BE15}" type="presParOf" srcId="{8307F32E-16C0-4B90-B011-BE6661453E74}" destId="{3D1353B7-FC3C-4628-B76E-7F747F130A15}" srcOrd="4" destOrd="0" presId="urn:microsoft.com/office/officeart/2005/8/layout/hierarchy6"/>
    <dgm:cxn modelId="{EEFD3F10-BE49-4671-BBE2-C03D8E4960C6}" type="presParOf" srcId="{3D1353B7-FC3C-4628-B76E-7F747F130A15}" destId="{616F83DD-DCE9-4E02-9786-FF9F85E6AFCA}" srcOrd="0" destOrd="0" presId="urn:microsoft.com/office/officeart/2005/8/layout/hierarchy6"/>
    <dgm:cxn modelId="{75EDBF14-5E70-4598-ABF0-763848F4F5CC}" type="presParOf" srcId="{3D1353B7-FC3C-4628-B76E-7F747F130A15}" destId="{E424D845-CB71-436B-8BAA-F8AF79CD7611}" srcOrd="1" destOrd="0" presId="urn:microsoft.com/office/officeart/2005/8/layout/hierarchy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1A9B6B-01A6-405C-BC8F-B614B946637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F15387D-CF88-4EF6-8D15-4A3C9DFE548A}">
      <dgm:prSet phldrT="[Text]" custT="1"/>
      <dgm:spPr/>
      <dgm:t>
        <a:bodyPr/>
        <a:lstStyle/>
        <a:p>
          <a:r>
            <a:rPr lang="en-US" sz="1400" b="1" dirty="0" smtClean="0"/>
            <a:t>Critical Developmental Period</a:t>
          </a:r>
          <a:r>
            <a:rPr lang="en-US" sz="1400" dirty="0" smtClean="0"/>
            <a:t>	</a:t>
          </a:r>
          <a:endParaRPr lang="en-US" sz="1400" dirty="0"/>
        </a:p>
      </dgm:t>
    </dgm:pt>
    <dgm:pt modelId="{391BF581-7254-4712-8FC9-90754203D4B9}" type="parTrans" cxnId="{DBBCBC36-939C-4F01-BB4C-2322F9AC9305}">
      <dgm:prSet/>
      <dgm:spPr/>
      <dgm:t>
        <a:bodyPr/>
        <a:lstStyle/>
        <a:p>
          <a:endParaRPr lang="en-US"/>
        </a:p>
      </dgm:t>
    </dgm:pt>
    <dgm:pt modelId="{B3F2CD19-E3C0-41DA-9466-FFF19196D5DB}" type="sibTrans" cxnId="{DBBCBC36-939C-4F01-BB4C-2322F9AC9305}">
      <dgm:prSet/>
      <dgm:spPr/>
      <dgm:t>
        <a:bodyPr/>
        <a:lstStyle/>
        <a:p>
          <a:endParaRPr lang="en-US"/>
        </a:p>
      </dgm:t>
    </dgm:pt>
    <dgm:pt modelId="{5069AA92-047D-442D-A6C0-EE5009409F32}">
      <dgm:prSet phldrT="[Text]" custT="1"/>
      <dgm:spPr/>
      <dgm:t>
        <a:bodyPr/>
        <a:lstStyle/>
        <a:p>
          <a:r>
            <a:rPr lang="en-US" sz="1000" dirty="0" smtClean="0"/>
            <a:t> ~12 Well-Child Visits in first 3 years</a:t>
          </a:r>
          <a:endParaRPr lang="en-US" sz="1000" dirty="0"/>
        </a:p>
      </dgm:t>
    </dgm:pt>
    <dgm:pt modelId="{FAEA904C-659B-4681-A883-656056717791}" type="parTrans" cxnId="{1EF62EEA-7C5C-462F-848E-95CF961C5370}">
      <dgm:prSet/>
      <dgm:spPr/>
      <dgm:t>
        <a:bodyPr/>
        <a:lstStyle/>
        <a:p>
          <a:endParaRPr lang="en-US"/>
        </a:p>
      </dgm:t>
    </dgm:pt>
    <dgm:pt modelId="{51954D64-CF78-4370-99B7-06835D9E970C}" type="sibTrans" cxnId="{1EF62EEA-7C5C-462F-848E-95CF961C5370}">
      <dgm:prSet/>
      <dgm:spPr/>
      <dgm:t>
        <a:bodyPr/>
        <a:lstStyle/>
        <a:p>
          <a:endParaRPr lang="en-US"/>
        </a:p>
      </dgm:t>
    </dgm:pt>
    <dgm:pt modelId="{BF35DBF1-3142-4792-98EA-D70E2F1CBA63}">
      <dgm:prSet phldrT="[Text]" custT="1"/>
      <dgm:spPr/>
      <dgm:t>
        <a:bodyPr/>
        <a:lstStyle/>
        <a:p>
          <a:r>
            <a:rPr lang="en-US" sz="1400" b="1" dirty="0" smtClean="0"/>
            <a:t>Health Care Reform and Transformation</a:t>
          </a:r>
          <a:endParaRPr lang="en-US" sz="1400" b="1" dirty="0"/>
        </a:p>
      </dgm:t>
    </dgm:pt>
    <dgm:pt modelId="{B8F73F6C-406C-4814-9F64-D54E80EAB4D7}" type="parTrans" cxnId="{32BCFC97-C664-4C39-8919-1565B27E06A9}">
      <dgm:prSet/>
      <dgm:spPr/>
      <dgm:t>
        <a:bodyPr/>
        <a:lstStyle/>
        <a:p>
          <a:endParaRPr lang="en-US"/>
        </a:p>
      </dgm:t>
    </dgm:pt>
    <dgm:pt modelId="{0B93228D-DCD4-4327-A482-F992588830CF}" type="sibTrans" cxnId="{32BCFC97-C664-4C39-8919-1565B27E06A9}">
      <dgm:prSet/>
      <dgm:spPr/>
      <dgm:t>
        <a:bodyPr/>
        <a:lstStyle/>
        <a:p>
          <a:endParaRPr lang="en-US"/>
        </a:p>
      </dgm:t>
    </dgm:pt>
    <dgm:pt modelId="{9A00CCE8-4EE2-4AFF-BCA2-7B900AEBA8EE}">
      <dgm:prSet phldrT="[Text]" custT="1"/>
      <dgm:spPr/>
      <dgm:t>
        <a:bodyPr/>
        <a:lstStyle/>
        <a:p>
          <a:r>
            <a:rPr lang="en-US" sz="1000" dirty="0" smtClean="0"/>
            <a:t> ACA and CHIPRA</a:t>
          </a:r>
          <a:endParaRPr lang="en-US" sz="1000" dirty="0"/>
        </a:p>
      </dgm:t>
    </dgm:pt>
    <dgm:pt modelId="{13E9B4ED-963A-42A8-A84F-171C51974F3B}" type="parTrans" cxnId="{37573145-A626-42EB-9E54-8DFB2C5BEDCA}">
      <dgm:prSet/>
      <dgm:spPr/>
      <dgm:t>
        <a:bodyPr/>
        <a:lstStyle/>
        <a:p>
          <a:endParaRPr lang="en-US"/>
        </a:p>
      </dgm:t>
    </dgm:pt>
    <dgm:pt modelId="{894DB5FE-2147-485A-BD60-421044353565}" type="sibTrans" cxnId="{37573145-A626-42EB-9E54-8DFB2C5BEDCA}">
      <dgm:prSet/>
      <dgm:spPr/>
      <dgm:t>
        <a:bodyPr/>
        <a:lstStyle/>
        <a:p>
          <a:endParaRPr lang="en-US"/>
        </a:p>
      </dgm:t>
    </dgm:pt>
    <dgm:pt modelId="{BC591A0E-7429-49C2-88D6-09FAF6C4F6FC}">
      <dgm:prSet phldrT="[Text]" custT="1"/>
      <dgm:spPr/>
      <dgm:t>
        <a:bodyPr/>
        <a:lstStyle/>
        <a:p>
          <a:r>
            <a:rPr lang="en-US" sz="1200" b="1" dirty="0" smtClean="0"/>
            <a:t>Meet Goals with Greater Ease and Efficiency</a:t>
          </a:r>
          <a:endParaRPr lang="en-US" sz="1200" b="1" dirty="0"/>
        </a:p>
      </dgm:t>
    </dgm:pt>
    <dgm:pt modelId="{190834F8-0AE5-4EEB-8B49-1B4ADEA5C11F}" type="parTrans" cxnId="{31C30AF3-B4BF-4077-8E50-9F5865E4E226}">
      <dgm:prSet/>
      <dgm:spPr/>
      <dgm:t>
        <a:bodyPr/>
        <a:lstStyle/>
        <a:p>
          <a:endParaRPr lang="en-US"/>
        </a:p>
      </dgm:t>
    </dgm:pt>
    <dgm:pt modelId="{F14DDBE0-81C7-408C-ABA3-ADCB11DC7A31}" type="sibTrans" cxnId="{31C30AF3-B4BF-4077-8E50-9F5865E4E226}">
      <dgm:prSet/>
      <dgm:spPr/>
      <dgm:t>
        <a:bodyPr/>
        <a:lstStyle/>
        <a:p>
          <a:endParaRPr lang="en-US"/>
        </a:p>
      </dgm:t>
    </dgm:pt>
    <dgm:pt modelId="{EAE9773F-4656-4774-8BCB-B9AC8960A858}">
      <dgm:prSet phldrT="[Text]" custT="1"/>
      <dgm:spPr/>
      <dgm:t>
        <a:bodyPr/>
        <a:lstStyle/>
        <a:p>
          <a:r>
            <a:rPr lang="en-US" sz="1000" dirty="0" smtClean="0"/>
            <a:t>The easy to use Well Visit Planner tools help providers efficiently measure and engage parents in improving care</a:t>
          </a:r>
          <a:endParaRPr lang="en-US" sz="1000" dirty="0"/>
        </a:p>
      </dgm:t>
    </dgm:pt>
    <dgm:pt modelId="{D0DAA763-9D63-432F-8530-3358A5E3F9FF}" type="parTrans" cxnId="{49AB5181-9DCD-4110-8151-5A65797196DE}">
      <dgm:prSet/>
      <dgm:spPr/>
      <dgm:t>
        <a:bodyPr/>
        <a:lstStyle/>
        <a:p>
          <a:endParaRPr lang="en-US"/>
        </a:p>
      </dgm:t>
    </dgm:pt>
    <dgm:pt modelId="{3D1233CA-E8ED-455B-B58B-E03692B6797E}" type="sibTrans" cxnId="{49AB5181-9DCD-4110-8151-5A65797196DE}">
      <dgm:prSet/>
      <dgm:spPr/>
      <dgm:t>
        <a:bodyPr/>
        <a:lstStyle/>
        <a:p>
          <a:endParaRPr lang="en-US"/>
        </a:p>
      </dgm:t>
    </dgm:pt>
    <dgm:pt modelId="{F28CE0F8-0AF2-42E6-93FD-5E00599A120C}">
      <dgm:prSet phldrT="[Text]" custT="1"/>
      <dgm:spPr/>
      <dgm:t>
        <a:bodyPr/>
        <a:lstStyle/>
        <a:p>
          <a:r>
            <a:rPr lang="en-US" sz="1400" b="1" dirty="0" smtClean="0"/>
            <a:t>Gaps Persist Though Guidelines Exist</a:t>
          </a:r>
          <a:r>
            <a:rPr lang="en-US" sz="1400" dirty="0" smtClean="0"/>
            <a:t>	</a:t>
          </a:r>
          <a:endParaRPr lang="en-US" sz="1400" dirty="0"/>
        </a:p>
      </dgm:t>
    </dgm:pt>
    <dgm:pt modelId="{8C4E700B-BC36-49C0-8BF3-C8D8C1BB9EAB}" type="parTrans" cxnId="{E20285D0-5937-4F30-959A-26A0226609BA}">
      <dgm:prSet/>
      <dgm:spPr/>
      <dgm:t>
        <a:bodyPr/>
        <a:lstStyle/>
        <a:p>
          <a:endParaRPr lang="en-US"/>
        </a:p>
      </dgm:t>
    </dgm:pt>
    <dgm:pt modelId="{4846CC99-06E9-4479-9D65-BC82BADE7238}" type="sibTrans" cxnId="{E20285D0-5937-4F30-959A-26A0226609BA}">
      <dgm:prSet/>
      <dgm:spPr/>
      <dgm:t>
        <a:bodyPr/>
        <a:lstStyle/>
        <a:p>
          <a:endParaRPr lang="en-US"/>
        </a:p>
      </dgm:t>
    </dgm:pt>
    <dgm:pt modelId="{12308EFE-F932-424B-A403-3748EF2DC620}">
      <dgm:prSet custT="1"/>
      <dgm:spPr/>
      <dgm:t>
        <a:bodyPr/>
        <a:lstStyle/>
        <a:p>
          <a:r>
            <a:rPr lang="en-US" sz="1000" dirty="0" smtClean="0"/>
            <a:t> &lt;10% of young children meet minimum criteria for receiving quality care</a:t>
          </a:r>
          <a:endParaRPr lang="en-US" sz="1000" dirty="0"/>
        </a:p>
      </dgm:t>
    </dgm:pt>
    <dgm:pt modelId="{D7BF4C5D-775D-4C0C-8C03-D8E78598C77E}" type="parTrans" cxnId="{59D6BB12-D36D-4687-BBD2-CAC69CF886C9}">
      <dgm:prSet/>
      <dgm:spPr/>
      <dgm:t>
        <a:bodyPr/>
        <a:lstStyle/>
        <a:p>
          <a:endParaRPr lang="en-US"/>
        </a:p>
      </dgm:t>
    </dgm:pt>
    <dgm:pt modelId="{A182C8DB-0B70-495C-B582-D52BF62686C0}" type="sibTrans" cxnId="{59D6BB12-D36D-4687-BBD2-CAC69CF886C9}">
      <dgm:prSet/>
      <dgm:spPr/>
      <dgm:t>
        <a:bodyPr/>
        <a:lstStyle/>
        <a:p>
          <a:endParaRPr lang="en-US"/>
        </a:p>
      </dgm:t>
    </dgm:pt>
    <dgm:pt modelId="{E6A802D8-DCA5-464F-8B40-06C51B930A68}">
      <dgm:prSet phldrT="[Text]" custT="1"/>
      <dgm:spPr/>
      <dgm:t>
        <a:bodyPr/>
        <a:lstStyle/>
        <a:p>
          <a:r>
            <a:rPr lang="en-US" sz="1000" dirty="0" smtClean="0"/>
            <a:t> Key for preventive/ developmental care delivery</a:t>
          </a:r>
          <a:endParaRPr lang="en-US" sz="1000" dirty="0"/>
        </a:p>
      </dgm:t>
    </dgm:pt>
    <dgm:pt modelId="{CE710FE4-666C-4219-9DD6-3EFE1E04363E}" type="parTrans" cxnId="{85802106-959F-439A-9E88-EEE51F2602AD}">
      <dgm:prSet/>
      <dgm:spPr/>
      <dgm:t>
        <a:bodyPr/>
        <a:lstStyle/>
        <a:p>
          <a:endParaRPr lang="en-US"/>
        </a:p>
      </dgm:t>
    </dgm:pt>
    <dgm:pt modelId="{D8551533-1BCE-43EB-8118-A8F9825098B2}" type="sibTrans" cxnId="{85802106-959F-439A-9E88-EEE51F2602AD}">
      <dgm:prSet/>
      <dgm:spPr/>
      <dgm:t>
        <a:bodyPr/>
        <a:lstStyle/>
        <a:p>
          <a:endParaRPr lang="en-US"/>
        </a:p>
      </dgm:t>
    </dgm:pt>
    <dgm:pt modelId="{FD34EB06-5CEB-4849-91D7-5750F3E8A4EE}">
      <dgm:prSet phldrT="[Text]" custT="1"/>
      <dgm:spPr/>
      <dgm:t>
        <a:bodyPr/>
        <a:lstStyle/>
        <a:p>
          <a:r>
            <a:rPr lang="en-US" sz="1000" dirty="0" smtClean="0"/>
            <a:t> Long-term impact: demonstrated implications for health, well-being, school and life success</a:t>
          </a:r>
          <a:endParaRPr lang="en-US" sz="1000" dirty="0"/>
        </a:p>
      </dgm:t>
    </dgm:pt>
    <dgm:pt modelId="{DCA46CB5-1703-4FF2-BC1B-32CE482AC78E}" type="parTrans" cxnId="{23CBD79A-58C0-4112-96BA-714E773FF43D}">
      <dgm:prSet/>
      <dgm:spPr/>
      <dgm:t>
        <a:bodyPr/>
        <a:lstStyle/>
        <a:p>
          <a:endParaRPr lang="en-US"/>
        </a:p>
      </dgm:t>
    </dgm:pt>
    <dgm:pt modelId="{A55D79A9-EC93-44C9-9BA8-B31CBB2A1194}" type="sibTrans" cxnId="{23CBD79A-58C0-4112-96BA-714E773FF43D}">
      <dgm:prSet/>
      <dgm:spPr/>
      <dgm:t>
        <a:bodyPr/>
        <a:lstStyle/>
        <a:p>
          <a:endParaRPr lang="en-US"/>
        </a:p>
      </dgm:t>
    </dgm:pt>
    <dgm:pt modelId="{D837BD5A-55D2-4809-AA1D-2EE47C3E11CD}">
      <dgm:prSet custT="1"/>
      <dgm:spPr/>
      <dgm:t>
        <a:bodyPr/>
        <a:lstStyle/>
        <a:p>
          <a:r>
            <a:rPr lang="en-US" sz="1000" dirty="0" smtClean="0"/>
            <a:t> </a:t>
          </a:r>
          <a:r>
            <a:rPr lang="en-US" sz="1000" b="0" dirty="0" smtClean="0">
              <a:latin typeface="+mn-lt"/>
            </a:rPr>
            <a:t>Sig. variation in quality of care by child and family characteristics, provider, office, health system</a:t>
          </a:r>
          <a:endParaRPr lang="en-US" sz="1000" dirty="0">
            <a:latin typeface="+mn-lt"/>
          </a:endParaRPr>
        </a:p>
      </dgm:t>
    </dgm:pt>
    <dgm:pt modelId="{187C4859-EAD3-4501-BF6D-7CCE9F3225BE}" type="parTrans" cxnId="{08DC7270-3D10-4B6E-AD50-1C577C48F4EE}">
      <dgm:prSet/>
      <dgm:spPr/>
      <dgm:t>
        <a:bodyPr/>
        <a:lstStyle/>
        <a:p>
          <a:endParaRPr lang="en-US"/>
        </a:p>
      </dgm:t>
    </dgm:pt>
    <dgm:pt modelId="{521B4B35-C4EA-478E-8012-7FAFF29622F6}" type="sibTrans" cxnId="{08DC7270-3D10-4B6E-AD50-1C577C48F4EE}">
      <dgm:prSet/>
      <dgm:spPr/>
      <dgm:t>
        <a:bodyPr/>
        <a:lstStyle/>
        <a:p>
          <a:endParaRPr lang="en-US"/>
        </a:p>
      </dgm:t>
    </dgm:pt>
    <dgm:pt modelId="{25640062-6D6C-4193-A10D-17BAF60F89D3}">
      <dgm:prSet custT="1"/>
      <dgm:spPr/>
      <dgm:t>
        <a:bodyPr/>
        <a:lstStyle/>
        <a:p>
          <a:r>
            <a:rPr lang="en-US" sz="1000" b="0" dirty="0" smtClean="0">
              <a:latin typeface="+mn-lt"/>
            </a:rPr>
            <a:t>Variation exists both within and across providers</a:t>
          </a:r>
        </a:p>
      </dgm:t>
    </dgm:pt>
    <dgm:pt modelId="{54ECE813-5379-456F-AF9F-8755A94B60C8}" type="parTrans" cxnId="{A2246FF2-1FED-4C3C-9489-C26FDB9BB4BE}">
      <dgm:prSet/>
      <dgm:spPr/>
      <dgm:t>
        <a:bodyPr/>
        <a:lstStyle/>
        <a:p>
          <a:endParaRPr lang="en-US"/>
        </a:p>
      </dgm:t>
    </dgm:pt>
    <dgm:pt modelId="{B13F134D-448B-4859-A05B-89FE5BBA0E69}" type="sibTrans" cxnId="{A2246FF2-1FED-4C3C-9489-C26FDB9BB4BE}">
      <dgm:prSet/>
      <dgm:spPr/>
      <dgm:t>
        <a:bodyPr/>
        <a:lstStyle/>
        <a:p>
          <a:endParaRPr lang="en-US"/>
        </a:p>
      </dgm:t>
    </dgm:pt>
    <dgm:pt modelId="{088A363C-C1E4-4527-9422-CEC7EFE58E97}">
      <dgm:prSet phldrT="[Text]" custT="1"/>
      <dgm:spPr/>
      <dgm:t>
        <a:bodyPr/>
        <a:lstStyle/>
        <a:p>
          <a:r>
            <a:rPr lang="en-US" sz="1200" b="1" dirty="0" smtClean="0"/>
            <a:t>Tailored Communication	&amp; Partnering w/ Patients is Essential</a:t>
          </a:r>
          <a:endParaRPr lang="en-US" sz="1200" b="1" dirty="0"/>
        </a:p>
      </dgm:t>
    </dgm:pt>
    <dgm:pt modelId="{1E769A7E-D837-4E42-A4F6-2CEC8469C2F1}" type="parTrans" cxnId="{83CD0A2C-F4A0-42ED-99E6-84AA4EB18D0D}">
      <dgm:prSet/>
      <dgm:spPr/>
      <dgm:t>
        <a:bodyPr/>
        <a:lstStyle/>
        <a:p>
          <a:endParaRPr lang="en-US"/>
        </a:p>
      </dgm:t>
    </dgm:pt>
    <dgm:pt modelId="{85578C0F-45D6-463B-A923-15EA9A79F91B}" type="sibTrans" cxnId="{83CD0A2C-F4A0-42ED-99E6-84AA4EB18D0D}">
      <dgm:prSet/>
      <dgm:spPr/>
      <dgm:t>
        <a:bodyPr/>
        <a:lstStyle/>
        <a:p>
          <a:endParaRPr lang="en-US"/>
        </a:p>
      </dgm:t>
    </dgm:pt>
    <dgm:pt modelId="{6D04B1DF-8FCA-4F22-BE9D-704688C31853}">
      <dgm:prSet custT="1"/>
      <dgm:spPr/>
      <dgm:t>
        <a:bodyPr/>
        <a:lstStyle/>
        <a:p>
          <a:r>
            <a:rPr lang="en-US" sz="1000" dirty="0" smtClean="0"/>
            <a:t>Improving care means :</a:t>
          </a:r>
          <a:endParaRPr lang="en-US" sz="1000" dirty="0"/>
        </a:p>
      </dgm:t>
    </dgm:pt>
    <dgm:pt modelId="{73D64AAF-8BD3-4949-AE50-66B71BCA84BF}" type="parTrans" cxnId="{31C609E0-1601-41CA-AF64-E74EA89FB66A}">
      <dgm:prSet/>
      <dgm:spPr/>
      <dgm:t>
        <a:bodyPr/>
        <a:lstStyle/>
        <a:p>
          <a:endParaRPr lang="en-US"/>
        </a:p>
      </dgm:t>
    </dgm:pt>
    <dgm:pt modelId="{C90867FD-3834-4184-B9F9-819A35204C6D}" type="sibTrans" cxnId="{31C609E0-1601-41CA-AF64-E74EA89FB66A}">
      <dgm:prSet/>
      <dgm:spPr/>
      <dgm:t>
        <a:bodyPr/>
        <a:lstStyle/>
        <a:p>
          <a:endParaRPr lang="en-US"/>
        </a:p>
      </dgm:t>
    </dgm:pt>
    <dgm:pt modelId="{B78580D0-26C4-4988-A266-82B82E39D0C1}">
      <dgm:prSet custT="1"/>
      <dgm:spPr/>
      <dgm:t>
        <a:bodyPr/>
        <a:lstStyle/>
        <a:p>
          <a:r>
            <a:rPr lang="en-US" sz="1000" dirty="0" smtClean="0"/>
            <a:t>improving communication and partnerships with parents and </a:t>
          </a:r>
          <a:endParaRPr lang="en-US" sz="1000" dirty="0"/>
        </a:p>
      </dgm:t>
    </dgm:pt>
    <dgm:pt modelId="{6822A35E-9E26-41EE-803E-055E7D463B25}" type="parTrans" cxnId="{D8A54282-1EA6-414E-B550-6E194C9A825D}">
      <dgm:prSet/>
      <dgm:spPr/>
      <dgm:t>
        <a:bodyPr/>
        <a:lstStyle/>
        <a:p>
          <a:endParaRPr lang="en-US"/>
        </a:p>
      </dgm:t>
    </dgm:pt>
    <dgm:pt modelId="{35565246-B2E8-42EC-A9B8-727C16B3363E}" type="sibTrans" cxnId="{D8A54282-1EA6-414E-B550-6E194C9A825D}">
      <dgm:prSet/>
      <dgm:spPr/>
      <dgm:t>
        <a:bodyPr/>
        <a:lstStyle/>
        <a:p>
          <a:endParaRPr lang="en-US"/>
        </a:p>
      </dgm:t>
    </dgm:pt>
    <dgm:pt modelId="{FA225BAA-1423-485B-86EC-BAAC3C0A9CA3}">
      <dgm:prSet custT="1"/>
      <dgm:spPr/>
      <dgm:t>
        <a:bodyPr/>
        <a:lstStyle/>
        <a:p>
          <a:r>
            <a:rPr lang="en-US" sz="1000" dirty="0" smtClean="0"/>
            <a:t>meeting the unique priorities and needs of each child and family</a:t>
          </a:r>
        </a:p>
      </dgm:t>
    </dgm:pt>
    <dgm:pt modelId="{F6048602-E2C6-4934-94D8-BDFC04A14084}" type="parTrans" cxnId="{1F18F6E3-BA02-4BE4-AA9F-BE9B60C9F0F9}">
      <dgm:prSet/>
      <dgm:spPr/>
      <dgm:t>
        <a:bodyPr/>
        <a:lstStyle/>
        <a:p>
          <a:endParaRPr lang="en-US"/>
        </a:p>
      </dgm:t>
    </dgm:pt>
    <dgm:pt modelId="{47A2B928-C96D-411C-BC26-A7AF8A00F50F}" type="sibTrans" cxnId="{1F18F6E3-BA02-4BE4-AA9F-BE9B60C9F0F9}">
      <dgm:prSet/>
      <dgm:spPr/>
      <dgm:t>
        <a:bodyPr/>
        <a:lstStyle/>
        <a:p>
          <a:endParaRPr lang="en-US"/>
        </a:p>
      </dgm:t>
    </dgm:pt>
    <dgm:pt modelId="{7F8B1ADE-9012-43AC-B403-F4DACC75D897}">
      <dgm:prSet phldrT="[Text]" custT="1"/>
      <dgm:spPr/>
      <dgm:t>
        <a:bodyPr/>
        <a:lstStyle/>
        <a:p>
          <a:r>
            <a:rPr lang="en-US" sz="1000" dirty="0" smtClean="0"/>
            <a:t> PC Outcomes Research Institute</a:t>
          </a:r>
          <a:endParaRPr lang="en-US" sz="1000" dirty="0"/>
        </a:p>
      </dgm:t>
    </dgm:pt>
    <dgm:pt modelId="{29A18EBA-D517-453B-9A8F-4309B15D3C83}" type="parTrans" cxnId="{C7AAF50A-82BF-446B-9069-BC71E96B39B1}">
      <dgm:prSet/>
      <dgm:spPr/>
      <dgm:t>
        <a:bodyPr/>
        <a:lstStyle/>
        <a:p>
          <a:endParaRPr lang="en-US"/>
        </a:p>
      </dgm:t>
    </dgm:pt>
    <dgm:pt modelId="{277A6ACC-2F20-421F-BB82-E2B54007BD3F}" type="sibTrans" cxnId="{C7AAF50A-82BF-446B-9069-BC71E96B39B1}">
      <dgm:prSet/>
      <dgm:spPr/>
      <dgm:t>
        <a:bodyPr/>
        <a:lstStyle/>
        <a:p>
          <a:endParaRPr lang="en-US"/>
        </a:p>
      </dgm:t>
    </dgm:pt>
    <dgm:pt modelId="{54E00989-8D42-4CA7-B992-2759AEFB334C}">
      <dgm:prSet phldrT="[Text]" custT="1"/>
      <dgm:spPr/>
      <dgm:t>
        <a:bodyPr/>
        <a:lstStyle/>
        <a:p>
          <a:r>
            <a:rPr lang="en-US" sz="1000" dirty="0" smtClean="0"/>
            <a:t>US Secretary of Health’s National Quality Strategy</a:t>
          </a:r>
          <a:endParaRPr lang="en-US" sz="1000" dirty="0"/>
        </a:p>
      </dgm:t>
    </dgm:pt>
    <dgm:pt modelId="{B885D4BE-286E-4D65-92D1-7DA741E15896}" type="parTrans" cxnId="{49BF4753-6DF2-4109-ADD8-B3F3FF50D908}">
      <dgm:prSet/>
      <dgm:spPr/>
      <dgm:t>
        <a:bodyPr/>
        <a:lstStyle/>
        <a:p>
          <a:endParaRPr lang="en-US"/>
        </a:p>
      </dgm:t>
    </dgm:pt>
    <dgm:pt modelId="{78B86DF1-0D5C-4E71-B613-ED33FDD0941F}" type="sibTrans" cxnId="{49BF4753-6DF2-4109-ADD8-B3F3FF50D908}">
      <dgm:prSet/>
      <dgm:spPr/>
      <dgm:t>
        <a:bodyPr/>
        <a:lstStyle/>
        <a:p>
          <a:endParaRPr lang="en-US"/>
        </a:p>
      </dgm:t>
    </dgm:pt>
    <dgm:pt modelId="{8730EB48-7A0F-42A3-B4F3-A60FA8556AAD}">
      <dgm:prSet phldrT="[Text]" custT="1"/>
      <dgm:spPr/>
      <dgm:t>
        <a:bodyPr/>
        <a:lstStyle/>
        <a:p>
          <a:r>
            <a:rPr lang="en-US" sz="1000" dirty="0" smtClean="0"/>
            <a:t>PC Medical Home initiative</a:t>
          </a:r>
          <a:endParaRPr lang="en-US" sz="1000" dirty="0"/>
        </a:p>
      </dgm:t>
    </dgm:pt>
    <dgm:pt modelId="{6417E2DD-5D75-4316-BA70-E1E38F177BA8}" type="parTrans" cxnId="{EFC87A4B-69C0-44E3-8400-60A8BF23B9B6}">
      <dgm:prSet/>
      <dgm:spPr/>
      <dgm:t>
        <a:bodyPr/>
        <a:lstStyle/>
        <a:p>
          <a:endParaRPr lang="en-US"/>
        </a:p>
      </dgm:t>
    </dgm:pt>
    <dgm:pt modelId="{7DEF26C3-2659-4906-8B43-B87E7FDCA795}" type="sibTrans" cxnId="{EFC87A4B-69C0-44E3-8400-60A8BF23B9B6}">
      <dgm:prSet/>
      <dgm:spPr/>
      <dgm:t>
        <a:bodyPr/>
        <a:lstStyle/>
        <a:p>
          <a:endParaRPr lang="en-US"/>
        </a:p>
      </dgm:t>
    </dgm:pt>
    <dgm:pt modelId="{7764D2EC-D9AD-4DB6-BAB1-8D82C2CC16B3}">
      <dgm:prSet phldrT="[Text]" custT="1"/>
      <dgm:spPr/>
      <dgm:t>
        <a:bodyPr/>
        <a:lstStyle/>
        <a:p>
          <a:r>
            <a:rPr lang="en-US" sz="1000" dirty="0" smtClean="0"/>
            <a:t>Institute of Medicine “Best Care at Low Costs” </a:t>
          </a:r>
          <a:endParaRPr lang="en-US" sz="1000" dirty="0"/>
        </a:p>
      </dgm:t>
    </dgm:pt>
    <dgm:pt modelId="{4F588F2F-1A50-4801-BFA5-98520910731D}" type="parTrans" cxnId="{4787709D-3B54-4DE0-9330-6A5202709EB4}">
      <dgm:prSet/>
      <dgm:spPr/>
      <dgm:t>
        <a:bodyPr/>
        <a:lstStyle/>
        <a:p>
          <a:endParaRPr lang="en-US"/>
        </a:p>
      </dgm:t>
    </dgm:pt>
    <dgm:pt modelId="{2DB8F18B-5CF6-4A1E-9F70-3B5E5F273702}" type="sibTrans" cxnId="{4787709D-3B54-4DE0-9330-6A5202709EB4}">
      <dgm:prSet/>
      <dgm:spPr/>
      <dgm:t>
        <a:bodyPr/>
        <a:lstStyle/>
        <a:p>
          <a:endParaRPr lang="en-US"/>
        </a:p>
      </dgm:t>
    </dgm:pt>
    <dgm:pt modelId="{93BB91EA-E660-42C4-A011-031C6CB5E394}">
      <dgm:prSet phldrT="[Text]" custT="1"/>
      <dgm:spPr/>
      <dgm:t>
        <a:bodyPr/>
        <a:lstStyle/>
        <a:p>
          <a:endParaRPr lang="en-US" sz="1000" dirty="0"/>
        </a:p>
      </dgm:t>
    </dgm:pt>
    <dgm:pt modelId="{9FF45BE5-9220-4A73-8720-2E08178A4DCE}" type="parTrans" cxnId="{82D04645-20EE-46C7-A906-EC770031B082}">
      <dgm:prSet/>
      <dgm:spPr/>
      <dgm:t>
        <a:bodyPr/>
        <a:lstStyle/>
        <a:p>
          <a:endParaRPr lang="en-US"/>
        </a:p>
      </dgm:t>
    </dgm:pt>
    <dgm:pt modelId="{18C18CF1-0575-45B5-A42D-4BB81D32C9AC}" type="sibTrans" cxnId="{82D04645-20EE-46C7-A906-EC770031B082}">
      <dgm:prSet/>
      <dgm:spPr/>
      <dgm:t>
        <a:bodyPr/>
        <a:lstStyle/>
        <a:p>
          <a:endParaRPr lang="en-US"/>
        </a:p>
      </dgm:t>
    </dgm:pt>
    <dgm:pt modelId="{445714ED-14CE-46F4-A6BD-0AA32BC7FFBD}">
      <dgm:prSet phldrT="[Text]" custT="1"/>
      <dgm:spPr/>
      <dgm:t>
        <a:bodyPr/>
        <a:lstStyle/>
        <a:p>
          <a:r>
            <a:rPr lang="en-US" sz="1000" dirty="0" smtClean="0"/>
            <a:t> The Joint Commission’s High Reliability Organizations model</a:t>
          </a:r>
          <a:endParaRPr lang="en-US" sz="1000" dirty="0"/>
        </a:p>
      </dgm:t>
    </dgm:pt>
    <dgm:pt modelId="{A927EC41-B3CC-490A-A197-C5EA473914B8}" type="parTrans" cxnId="{8BEFC660-EB20-4CDC-B173-80C95CFCA02D}">
      <dgm:prSet/>
      <dgm:spPr/>
      <dgm:t>
        <a:bodyPr/>
        <a:lstStyle/>
        <a:p>
          <a:endParaRPr lang="en-US"/>
        </a:p>
      </dgm:t>
    </dgm:pt>
    <dgm:pt modelId="{8696A5E6-4EF2-4CE7-8412-93953F13586A}" type="sibTrans" cxnId="{8BEFC660-EB20-4CDC-B173-80C95CFCA02D}">
      <dgm:prSet/>
      <dgm:spPr/>
      <dgm:t>
        <a:bodyPr/>
        <a:lstStyle/>
        <a:p>
          <a:endParaRPr lang="en-US"/>
        </a:p>
      </dgm:t>
    </dgm:pt>
    <dgm:pt modelId="{9AECFE47-6C2B-4D04-B4B5-650CA300FD71}">
      <dgm:prSet phldrT="[Text]" custT="1"/>
      <dgm:spPr/>
      <dgm:t>
        <a:bodyPr/>
        <a:lstStyle/>
        <a:p>
          <a:r>
            <a:rPr lang="en-US" sz="1000" dirty="0" smtClean="0"/>
            <a:t>Maintenance of Certification</a:t>
          </a:r>
          <a:endParaRPr lang="en-US" sz="1000" dirty="0"/>
        </a:p>
      </dgm:t>
    </dgm:pt>
    <dgm:pt modelId="{1B84FAB9-B6A2-429F-8F45-D0812606B66D}" type="parTrans" cxnId="{96A56C3A-9E56-4290-BDA3-B2633CDB32B7}">
      <dgm:prSet/>
      <dgm:spPr/>
      <dgm:t>
        <a:bodyPr/>
        <a:lstStyle/>
        <a:p>
          <a:endParaRPr lang="en-US"/>
        </a:p>
      </dgm:t>
    </dgm:pt>
    <dgm:pt modelId="{E3F802AC-672C-4336-9AE9-65BFA2D85D9B}" type="sibTrans" cxnId="{96A56C3A-9E56-4290-BDA3-B2633CDB32B7}">
      <dgm:prSet/>
      <dgm:spPr/>
      <dgm:t>
        <a:bodyPr/>
        <a:lstStyle/>
        <a:p>
          <a:endParaRPr lang="en-US"/>
        </a:p>
      </dgm:t>
    </dgm:pt>
    <dgm:pt modelId="{1CB13956-E3D1-4DEA-9C1F-F9CA5D0F103E}">
      <dgm:prSet phldrT="[Text]" custT="1"/>
      <dgm:spPr/>
      <dgm:t>
        <a:bodyPr/>
        <a:lstStyle/>
        <a:p>
          <a:r>
            <a:rPr lang="en-US" sz="1000" dirty="0" smtClean="0"/>
            <a:t>Meaningful Use</a:t>
          </a:r>
          <a:endParaRPr lang="en-US" sz="1000" dirty="0"/>
        </a:p>
      </dgm:t>
    </dgm:pt>
    <dgm:pt modelId="{E85CC884-C8C0-4D76-8F88-EB5529138375}" type="parTrans" cxnId="{0EC08304-BCCB-4A3E-B0E6-D67B3DB49266}">
      <dgm:prSet/>
      <dgm:spPr/>
      <dgm:t>
        <a:bodyPr/>
        <a:lstStyle/>
        <a:p>
          <a:endParaRPr lang="en-US"/>
        </a:p>
      </dgm:t>
    </dgm:pt>
    <dgm:pt modelId="{368F2477-66EB-4798-88BD-37081D96DC6F}" type="sibTrans" cxnId="{0EC08304-BCCB-4A3E-B0E6-D67B3DB49266}">
      <dgm:prSet/>
      <dgm:spPr/>
      <dgm:t>
        <a:bodyPr/>
        <a:lstStyle/>
        <a:p>
          <a:endParaRPr lang="en-US"/>
        </a:p>
      </dgm:t>
    </dgm:pt>
    <dgm:pt modelId="{63FA9407-3C7F-4D5F-BB67-88F1C5B4F289}">
      <dgm:prSet custT="1"/>
      <dgm:spPr/>
      <dgm:t>
        <a:bodyPr/>
        <a:lstStyle/>
        <a:p>
          <a:r>
            <a:rPr lang="en-US" sz="1000" b="0" dirty="0" smtClean="0">
              <a:latin typeface="+mn-lt"/>
            </a:rPr>
            <a:t>No-one is achieving high-quality all of the time</a:t>
          </a:r>
        </a:p>
      </dgm:t>
    </dgm:pt>
    <dgm:pt modelId="{86EA975D-D320-4574-B134-0F2E51567AD7}" type="parTrans" cxnId="{36821853-AACC-4958-95E9-E56367E04034}">
      <dgm:prSet/>
      <dgm:spPr/>
      <dgm:t>
        <a:bodyPr/>
        <a:lstStyle/>
        <a:p>
          <a:endParaRPr lang="en-US"/>
        </a:p>
      </dgm:t>
    </dgm:pt>
    <dgm:pt modelId="{BAAFFC54-EB07-4B08-94AF-0F8B8B5B0EAC}" type="sibTrans" cxnId="{36821853-AACC-4958-95E9-E56367E04034}">
      <dgm:prSet/>
      <dgm:spPr/>
      <dgm:t>
        <a:bodyPr/>
        <a:lstStyle/>
        <a:p>
          <a:endParaRPr lang="en-US"/>
        </a:p>
      </dgm:t>
    </dgm:pt>
    <dgm:pt modelId="{72D61AFA-BF59-47E9-812C-70E23BAAB707}" type="pres">
      <dgm:prSet presAssocID="{F21A9B6B-01A6-405C-BC8F-B614B946637B}" presName="linearFlow" presStyleCnt="0">
        <dgm:presLayoutVars>
          <dgm:dir/>
          <dgm:animLvl val="lvl"/>
          <dgm:resizeHandles val="exact"/>
        </dgm:presLayoutVars>
      </dgm:prSet>
      <dgm:spPr/>
      <dgm:t>
        <a:bodyPr/>
        <a:lstStyle/>
        <a:p>
          <a:endParaRPr lang="en-US"/>
        </a:p>
      </dgm:t>
    </dgm:pt>
    <dgm:pt modelId="{C0B0E00B-687C-4801-9582-075442390746}" type="pres">
      <dgm:prSet presAssocID="{5F15387D-CF88-4EF6-8D15-4A3C9DFE548A}" presName="composite" presStyleCnt="0"/>
      <dgm:spPr/>
    </dgm:pt>
    <dgm:pt modelId="{E93C5613-3D78-4A4B-81FE-E6F7E1309D03}" type="pres">
      <dgm:prSet presAssocID="{5F15387D-CF88-4EF6-8D15-4A3C9DFE548A}" presName="parTx" presStyleLbl="node1" presStyleIdx="0" presStyleCnt="5">
        <dgm:presLayoutVars>
          <dgm:chMax val="0"/>
          <dgm:chPref val="0"/>
          <dgm:bulletEnabled val="1"/>
        </dgm:presLayoutVars>
      </dgm:prSet>
      <dgm:spPr/>
      <dgm:t>
        <a:bodyPr/>
        <a:lstStyle/>
        <a:p>
          <a:endParaRPr lang="en-US"/>
        </a:p>
      </dgm:t>
    </dgm:pt>
    <dgm:pt modelId="{3454D8E5-A005-4D3E-B23E-28F67AC2C278}" type="pres">
      <dgm:prSet presAssocID="{5F15387D-CF88-4EF6-8D15-4A3C9DFE548A}" presName="parSh" presStyleLbl="node1" presStyleIdx="0" presStyleCnt="5" custScaleX="159555" custScaleY="270425" custLinFactY="-35357" custLinFactNeighborX="17119" custLinFactNeighborY="-100000"/>
      <dgm:spPr/>
      <dgm:t>
        <a:bodyPr/>
        <a:lstStyle/>
        <a:p>
          <a:endParaRPr lang="en-US"/>
        </a:p>
      </dgm:t>
    </dgm:pt>
    <dgm:pt modelId="{4DB5E5DF-2D40-48BB-9E12-1D542F592B0B}" type="pres">
      <dgm:prSet presAssocID="{5F15387D-CF88-4EF6-8D15-4A3C9DFE548A}" presName="desTx" presStyleLbl="fgAcc1" presStyleIdx="0" presStyleCnt="5" custScaleX="141966" custScaleY="94102" custLinFactNeighborX="-1581" custLinFactNeighborY="-34287">
        <dgm:presLayoutVars>
          <dgm:bulletEnabled val="1"/>
        </dgm:presLayoutVars>
      </dgm:prSet>
      <dgm:spPr/>
      <dgm:t>
        <a:bodyPr/>
        <a:lstStyle/>
        <a:p>
          <a:endParaRPr lang="en-US"/>
        </a:p>
      </dgm:t>
    </dgm:pt>
    <dgm:pt modelId="{92409454-C2F8-4907-B37E-31B430585924}" type="pres">
      <dgm:prSet presAssocID="{B3F2CD19-E3C0-41DA-9466-FFF19196D5DB}" presName="sibTrans" presStyleLbl="sibTrans2D1" presStyleIdx="0" presStyleCnt="4"/>
      <dgm:spPr/>
      <dgm:t>
        <a:bodyPr/>
        <a:lstStyle/>
        <a:p>
          <a:endParaRPr lang="en-US"/>
        </a:p>
      </dgm:t>
    </dgm:pt>
    <dgm:pt modelId="{3A0B4E30-D6C9-4532-8755-5D25B2EF64C8}" type="pres">
      <dgm:prSet presAssocID="{B3F2CD19-E3C0-41DA-9466-FFF19196D5DB}" presName="connTx" presStyleLbl="sibTrans2D1" presStyleIdx="0" presStyleCnt="4"/>
      <dgm:spPr/>
      <dgm:t>
        <a:bodyPr/>
        <a:lstStyle/>
        <a:p>
          <a:endParaRPr lang="en-US"/>
        </a:p>
      </dgm:t>
    </dgm:pt>
    <dgm:pt modelId="{85DFE149-D641-4659-8070-E48531138619}" type="pres">
      <dgm:prSet presAssocID="{F28CE0F8-0AF2-42E6-93FD-5E00599A120C}" presName="composite" presStyleCnt="0"/>
      <dgm:spPr/>
    </dgm:pt>
    <dgm:pt modelId="{7597E986-C1D8-48BB-A595-812076463084}" type="pres">
      <dgm:prSet presAssocID="{F28CE0F8-0AF2-42E6-93FD-5E00599A120C}" presName="parTx" presStyleLbl="node1" presStyleIdx="0" presStyleCnt="5" custLinFactNeighborX="37956" custLinFactNeighborY="-4172">
        <dgm:presLayoutVars>
          <dgm:chMax val="0"/>
          <dgm:chPref val="0"/>
          <dgm:bulletEnabled val="1"/>
        </dgm:presLayoutVars>
      </dgm:prSet>
      <dgm:spPr/>
      <dgm:t>
        <a:bodyPr/>
        <a:lstStyle/>
        <a:p>
          <a:endParaRPr lang="en-US"/>
        </a:p>
      </dgm:t>
    </dgm:pt>
    <dgm:pt modelId="{C2C980EB-2CC8-4942-A441-500C7601EDE7}" type="pres">
      <dgm:prSet presAssocID="{F28CE0F8-0AF2-42E6-93FD-5E00599A120C}" presName="parSh" presStyleLbl="node1" presStyleIdx="1" presStyleCnt="5" custScaleX="159033" custScaleY="266311" custLinFactNeighborX="8250" custLinFactNeighborY="15022"/>
      <dgm:spPr/>
      <dgm:t>
        <a:bodyPr/>
        <a:lstStyle/>
        <a:p>
          <a:endParaRPr lang="en-US"/>
        </a:p>
      </dgm:t>
    </dgm:pt>
    <dgm:pt modelId="{FE60529B-CB78-4B40-820E-F820E297B27B}" type="pres">
      <dgm:prSet presAssocID="{F28CE0F8-0AF2-42E6-93FD-5E00599A120C}" presName="desTx" presStyleLbl="fgAcc1" presStyleIdx="1" presStyleCnt="5" custScaleX="162570" custScaleY="137946" custLinFactNeighborX="-9275" custLinFactNeighborY="5726">
        <dgm:presLayoutVars>
          <dgm:bulletEnabled val="1"/>
        </dgm:presLayoutVars>
      </dgm:prSet>
      <dgm:spPr/>
      <dgm:t>
        <a:bodyPr/>
        <a:lstStyle/>
        <a:p>
          <a:endParaRPr lang="en-US"/>
        </a:p>
      </dgm:t>
    </dgm:pt>
    <dgm:pt modelId="{2829E362-0EA0-4EA7-A6FE-7907FB50D717}" type="pres">
      <dgm:prSet presAssocID="{4846CC99-06E9-4479-9D65-BC82BADE7238}" presName="sibTrans" presStyleLbl="sibTrans2D1" presStyleIdx="1" presStyleCnt="4"/>
      <dgm:spPr/>
      <dgm:t>
        <a:bodyPr/>
        <a:lstStyle/>
        <a:p>
          <a:endParaRPr lang="en-US"/>
        </a:p>
      </dgm:t>
    </dgm:pt>
    <dgm:pt modelId="{59A983DB-DB2B-492E-A62C-6EDF6B8691A2}" type="pres">
      <dgm:prSet presAssocID="{4846CC99-06E9-4479-9D65-BC82BADE7238}" presName="connTx" presStyleLbl="sibTrans2D1" presStyleIdx="1" presStyleCnt="4"/>
      <dgm:spPr/>
      <dgm:t>
        <a:bodyPr/>
        <a:lstStyle/>
        <a:p>
          <a:endParaRPr lang="en-US"/>
        </a:p>
      </dgm:t>
    </dgm:pt>
    <dgm:pt modelId="{D3588A9C-F9E4-4FD4-AB15-781FA31BA7A5}" type="pres">
      <dgm:prSet presAssocID="{BF35DBF1-3142-4792-98EA-D70E2F1CBA63}" presName="composite" presStyleCnt="0"/>
      <dgm:spPr/>
    </dgm:pt>
    <dgm:pt modelId="{78357654-E48D-4896-BE36-1F8E428425AD}" type="pres">
      <dgm:prSet presAssocID="{BF35DBF1-3142-4792-98EA-D70E2F1CBA63}" presName="parTx" presStyleLbl="node1" presStyleIdx="1" presStyleCnt="5">
        <dgm:presLayoutVars>
          <dgm:chMax val="0"/>
          <dgm:chPref val="0"/>
          <dgm:bulletEnabled val="1"/>
        </dgm:presLayoutVars>
      </dgm:prSet>
      <dgm:spPr/>
      <dgm:t>
        <a:bodyPr/>
        <a:lstStyle/>
        <a:p>
          <a:endParaRPr lang="en-US"/>
        </a:p>
      </dgm:t>
    </dgm:pt>
    <dgm:pt modelId="{708B8F50-7E8D-4BBA-ADCB-271539245F39}" type="pres">
      <dgm:prSet presAssocID="{BF35DBF1-3142-4792-98EA-D70E2F1CBA63}" presName="parSh" presStyleLbl="node1" presStyleIdx="2" presStyleCnt="5" custScaleX="159670" custScaleY="269977" custLinFactNeighborX="5371" custLinFactNeighborY="5810"/>
      <dgm:spPr/>
      <dgm:t>
        <a:bodyPr/>
        <a:lstStyle/>
        <a:p>
          <a:endParaRPr lang="en-US"/>
        </a:p>
      </dgm:t>
    </dgm:pt>
    <dgm:pt modelId="{7F41FFF5-0300-40FE-A64D-E7C389064109}" type="pres">
      <dgm:prSet presAssocID="{BF35DBF1-3142-4792-98EA-D70E2F1CBA63}" presName="desTx" presStyleLbl="fgAcc1" presStyleIdx="2" presStyleCnt="5" custScaleX="173137" custScaleY="97558" custLinFactNeighborX="2183" custLinFactNeighborY="-6158">
        <dgm:presLayoutVars>
          <dgm:bulletEnabled val="1"/>
        </dgm:presLayoutVars>
      </dgm:prSet>
      <dgm:spPr/>
      <dgm:t>
        <a:bodyPr/>
        <a:lstStyle/>
        <a:p>
          <a:endParaRPr lang="en-US"/>
        </a:p>
      </dgm:t>
    </dgm:pt>
    <dgm:pt modelId="{1FC84673-1525-4116-B774-C2CC99BF6813}" type="pres">
      <dgm:prSet presAssocID="{0B93228D-DCD4-4327-A482-F992588830CF}" presName="sibTrans" presStyleLbl="sibTrans2D1" presStyleIdx="2" presStyleCnt="4"/>
      <dgm:spPr/>
      <dgm:t>
        <a:bodyPr/>
        <a:lstStyle/>
        <a:p>
          <a:endParaRPr lang="en-US"/>
        </a:p>
      </dgm:t>
    </dgm:pt>
    <dgm:pt modelId="{D6467F3C-425E-46D0-8A5C-2D8D3F15BC41}" type="pres">
      <dgm:prSet presAssocID="{0B93228D-DCD4-4327-A482-F992588830CF}" presName="connTx" presStyleLbl="sibTrans2D1" presStyleIdx="2" presStyleCnt="4"/>
      <dgm:spPr/>
      <dgm:t>
        <a:bodyPr/>
        <a:lstStyle/>
        <a:p>
          <a:endParaRPr lang="en-US"/>
        </a:p>
      </dgm:t>
    </dgm:pt>
    <dgm:pt modelId="{E03118D1-12D0-49B0-86E3-4958B087A5F2}" type="pres">
      <dgm:prSet presAssocID="{088A363C-C1E4-4527-9422-CEC7EFE58E97}" presName="composite" presStyleCnt="0"/>
      <dgm:spPr/>
    </dgm:pt>
    <dgm:pt modelId="{F3E143FD-1E1A-45DB-B7E3-CFE8A429E7ED}" type="pres">
      <dgm:prSet presAssocID="{088A363C-C1E4-4527-9422-CEC7EFE58E97}" presName="parTx" presStyleLbl="node1" presStyleIdx="2" presStyleCnt="5">
        <dgm:presLayoutVars>
          <dgm:chMax val="0"/>
          <dgm:chPref val="0"/>
          <dgm:bulletEnabled val="1"/>
        </dgm:presLayoutVars>
      </dgm:prSet>
      <dgm:spPr/>
      <dgm:t>
        <a:bodyPr/>
        <a:lstStyle/>
        <a:p>
          <a:endParaRPr lang="en-US"/>
        </a:p>
      </dgm:t>
    </dgm:pt>
    <dgm:pt modelId="{950225B8-48EE-4EF5-B65F-5AFD26AEF3A9}" type="pres">
      <dgm:prSet presAssocID="{088A363C-C1E4-4527-9422-CEC7EFE58E97}" presName="parSh" presStyleLbl="node1" presStyleIdx="3" presStyleCnt="5" custScaleX="168567" custScaleY="222338" custLinFactNeighborX="8776" custLinFactNeighborY="32089"/>
      <dgm:spPr/>
      <dgm:t>
        <a:bodyPr/>
        <a:lstStyle/>
        <a:p>
          <a:endParaRPr lang="en-US"/>
        </a:p>
      </dgm:t>
    </dgm:pt>
    <dgm:pt modelId="{37B4F2B1-9F40-4D3C-8B47-F1DCE51AD256}" type="pres">
      <dgm:prSet presAssocID="{088A363C-C1E4-4527-9422-CEC7EFE58E97}" presName="desTx" presStyleLbl="fgAcc1" presStyleIdx="3" presStyleCnt="5" custScaleX="164407" custLinFactNeighborX="5708" custLinFactNeighborY="5734">
        <dgm:presLayoutVars>
          <dgm:bulletEnabled val="1"/>
        </dgm:presLayoutVars>
      </dgm:prSet>
      <dgm:spPr/>
      <dgm:t>
        <a:bodyPr/>
        <a:lstStyle/>
        <a:p>
          <a:endParaRPr lang="en-US"/>
        </a:p>
      </dgm:t>
    </dgm:pt>
    <dgm:pt modelId="{9B1F8EB1-1D47-44F2-886C-839A44A52884}" type="pres">
      <dgm:prSet presAssocID="{85578C0F-45D6-463B-A923-15EA9A79F91B}" presName="sibTrans" presStyleLbl="sibTrans2D1" presStyleIdx="3" presStyleCnt="4"/>
      <dgm:spPr/>
      <dgm:t>
        <a:bodyPr/>
        <a:lstStyle/>
        <a:p>
          <a:endParaRPr lang="en-US"/>
        </a:p>
      </dgm:t>
    </dgm:pt>
    <dgm:pt modelId="{4CCF87D4-4076-45FF-98AE-C88272669CE9}" type="pres">
      <dgm:prSet presAssocID="{85578C0F-45D6-463B-A923-15EA9A79F91B}" presName="connTx" presStyleLbl="sibTrans2D1" presStyleIdx="3" presStyleCnt="4"/>
      <dgm:spPr/>
      <dgm:t>
        <a:bodyPr/>
        <a:lstStyle/>
        <a:p>
          <a:endParaRPr lang="en-US"/>
        </a:p>
      </dgm:t>
    </dgm:pt>
    <dgm:pt modelId="{BBCB6615-3CF8-4EE9-A563-57AA98BBBD2E}" type="pres">
      <dgm:prSet presAssocID="{BC591A0E-7429-49C2-88D6-09FAF6C4F6FC}" presName="composite" presStyleCnt="0"/>
      <dgm:spPr/>
    </dgm:pt>
    <dgm:pt modelId="{103B9FB2-DA5F-48C0-A698-8AF4F440F6FB}" type="pres">
      <dgm:prSet presAssocID="{BC591A0E-7429-49C2-88D6-09FAF6C4F6FC}" presName="parTx" presStyleLbl="node1" presStyleIdx="3" presStyleCnt="5">
        <dgm:presLayoutVars>
          <dgm:chMax val="0"/>
          <dgm:chPref val="0"/>
          <dgm:bulletEnabled val="1"/>
        </dgm:presLayoutVars>
      </dgm:prSet>
      <dgm:spPr/>
      <dgm:t>
        <a:bodyPr/>
        <a:lstStyle/>
        <a:p>
          <a:endParaRPr lang="en-US"/>
        </a:p>
      </dgm:t>
    </dgm:pt>
    <dgm:pt modelId="{0EAD9AC4-0A48-4E2D-847C-FD4D354EDD4F}" type="pres">
      <dgm:prSet presAssocID="{BC591A0E-7429-49C2-88D6-09FAF6C4F6FC}" presName="parSh" presStyleLbl="node1" presStyleIdx="4" presStyleCnt="5" custScaleX="146561" custScaleY="127019" custLinFactNeighborX="14459" custLinFactNeighborY="51181"/>
      <dgm:spPr/>
      <dgm:t>
        <a:bodyPr/>
        <a:lstStyle/>
        <a:p>
          <a:endParaRPr lang="en-US"/>
        </a:p>
      </dgm:t>
    </dgm:pt>
    <dgm:pt modelId="{8F1BF13A-938D-47DF-91F0-D0C5424CBD3F}" type="pres">
      <dgm:prSet presAssocID="{BC591A0E-7429-49C2-88D6-09FAF6C4F6FC}" presName="desTx" presStyleLbl="fgAcc1" presStyleIdx="4" presStyleCnt="5" custScaleX="132432" custLinFactNeighborX="1821" custLinFactNeighborY="18986">
        <dgm:presLayoutVars>
          <dgm:bulletEnabled val="1"/>
        </dgm:presLayoutVars>
      </dgm:prSet>
      <dgm:spPr/>
      <dgm:t>
        <a:bodyPr/>
        <a:lstStyle/>
        <a:p>
          <a:endParaRPr lang="en-US"/>
        </a:p>
      </dgm:t>
    </dgm:pt>
  </dgm:ptLst>
  <dgm:cxnLst>
    <dgm:cxn modelId="{636B996A-61A1-48DD-9942-565017DCEABB}" type="presOf" srcId="{5F15387D-CF88-4EF6-8D15-4A3C9DFE548A}" destId="{3454D8E5-A005-4D3E-B23E-28F67AC2C278}" srcOrd="1" destOrd="0" presId="urn:microsoft.com/office/officeart/2005/8/layout/process3"/>
    <dgm:cxn modelId="{9BA88364-6BF0-41D3-86FC-0C366CE224BF}" type="presOf" srcId="{0B93228D-DCD4-4327-A482-F992588830CF}" destId="{D6467F3C-425E-46D0-8A5C-2D8D3F15BC41}" srcOrd="1" destOrd="0" presId="urn:microsoft.com/office/officeart/2005/8/layout/process3"/>
    <dgm:cxn modelId="{6BCA1406-3EA2-49C5-963D-A1CEC47C65EF}" type="presOf" srcId="{9A00CCE8-4EE2-4AFF-BCA2-7B900AEBA8EE}" destId="{7F41FFF5-0300-40FE-A64D-E7C389064109}" srcOrd="0" destOrd="0" presId="urn:microsoft.com/office/officeart/2005/8/layout/process3"/>
    <dgm:cxn modelId="{C2355AD7-FE24-4B01-8C3B-64331B2BE9EA}" type="presOf" srcId="{1CB13956-E3D1-4DEA-9C1F-F9CA5D0F103E}" destId="{7F41FFF5-0300-40FE-A64D-E7C389064109}" srcOrd="0" destOrd="1" presId="urn:microsoft.com/office/officeart/2005/8/layout/process3"/>
    <dgm:cxn modelId="{D8A54282-1EA6-414E-B550-6E194C9A825D}" srcId="{6D04B1DF-8FCA-4F22-BE9D-704688C31853}" destId="{B78580D0-26C4-4988-A266-82B82E39D0C1}" srcOrd="0" destOrd="0" parTransId="{6822A35E-9E26-41EE-803E-055E7D463B25}" sibTransId="{35565246-B2E8-42EC-A9B8-727C16B3363E}"/>
    <dgm:cxn modelId="{31C88372-FD3D-4205-9250-FA566824A0C4}" type="presOf" srcId="{63FA9407-3C7F-4D5F-BB67-88F1C5B4F289}" destId="{FE60529B-CB78-4B40-820E-F820E297B27B}" srcOrd="0" destOrd="3" presId="urn:microsoft.com/office/officeart/2005/8/layout/process3"/>
    <dgm:cxn modelId="{41C42B94-1F20-4775-A0E1-4B62746D502E}" type="presOf" srcId="{BF35DBF1-3142-4792-98EA-D70E2F1CBA63}" destId="{708B8F50-7E8D-4BBA-ADCB-271539245F39}" srcOrd="1" destOrd="0" presId="urn:microsoft.com/office/officeart/2005/8/layout/process3"/>
    <dgm:cxn modelId="{7834D397-EBAF-45F7-A7A1-B51B793EC605}" type="presOf" srcId="{088A363C-C1E4-4527-9422-CEC7EFE58E97}" destId="{F3E143FD-1E1A-45DB-B7E3-CFE8A429E7ED}" srcOrd="0" destOrd="0" presId="urn:microsoft.com/office/officeart/2005/8/layout/process3"/>
    <dgm:cxn modelId="{C7AAF50A-82BF-446B-9069-BC71E96B39B1}" srcId="{BF35DBF1-3142-4792-98EA-D70E2F1CBA63}" destId="{7F8B1ADE-9012-43AC-B403-F4DACC75D897}" srcOrd="2" destOrd="0" parTransId="{29A18EBA-D517-453B-9A8F-4309B15D3C83}" sibTransId="{277A6ACC-2F20-421F-BB82-E2B54007BD3F}"/>
    <dgm:cxn modelId="{0EC08304-BCCB-4A3E-B0E6-D67B3DB49266}" srcId="{BF35DBF1-3142-4792-98EA-D70E2F1CBA63}" destId="{1CB13956-E3D1-4DEA-9C1F-F9CA5D0F103E}" srcOrd="1" destOrd="0" parTransId="{E85CC884-C8C0-4D76-8F88-EB5529138375}" sibTransId="{368F2477-66EB-4798-88BD-37081D96DC6F}"/>
    <dgm:cxn modelId="{1E7AFA58-EA55-4481-91B2-5BC6EEC9728A}" type="presOf" srcId="{85578C0F-45D6-463B-A923-15EA9A79F91B}" destId="{9B1F8EB1-1D47-44F2-886C-839A44A52884}" srcOrd="0" destOrd="0" presId="urn:microsoft.com/office/officeart/2005/8/layout/process3"/>
    <dgm:cxn modelId="{DDF5C83C-9FA0-47F4-9829-8E744C55A2B7}" type="presOf" srcId="{F21A9B6B-01A6-405C-BC8F-B614B946637B}" destId="{72D61AFA-BF59-47E9-812C-70E23BAAB707}" srcOrd="0" destOrd="0" presId="urn:microsoft.com/office/officeart/2005/8/layout/process3"/>
    <dgm:cxn modelId="{844108FB-E287-461C-871B-DE33BDD7963A}" type="presOf" srcId="{F28CE0F8-0AF2-42E6-93FD-5E00599A120C}" destId="{7597E986-C1D8-48BB-A595-812076463084}" srcOrd="0" destOrd="0" presId="urn:microsoft.com/office/officeart/2005/8/layout/process3"/>
    <dgm:cxn modelId="{82D04645-20EE-46C7-A906-EC770031B082}" srcId="{BF35DBF1-3142-4792-98EA-D70E2F1CBA63}" destId="{93BB91EA-E660-42C4-A011-031C6CB5E394}" srcOrd="8" destOrd="0" parTransId="{9FF45BE5-9220-4A73-8720-2E08178A4DCE}" sibTransId="{18C18CF1-0575-45B5-A42D-4BB81D32C9AC}"/>
    <dgm:cxn modelId="{9A19D88E-E17E-4479-A72B-A76268CB5335}" type="presOf" srcId="{85578C0F-45D6-463B-A923-15EA9A79F91B}" destId="{4CCF87D4-4076-45FF-98AE-C88272669CE9}" srcOrd="1" destOrd="0" presId="urn:microsoft.com/office/officeart/2005/8/layout/process3"/>
    <dgm:cxn modelId="{1EF62EEA-7C5C-462F-848E-95CF961C5370}" srcId="{5F15387D-CF88-4EF6-8D15-4A3C9DFE548A}" destId="{5069AA92-047D-442D-A6C0-EE5009409F32}" srcOrd="0" destOrd="0" parTransId="{FAEA904C-659B-4681-A883-656056717791}" sibTransId="{51954D64-CF78-4370-99B7-06835D9E970C}"/>
    <dgm:cxn modelId="{31C30AF3-B4BF-4077-8E50-9F5865E4E226}" srcId="{F21A9B6B-01A6-405C-BC8F-B614B946637B}" destId="{BC591A0E-7429-49C2-88D6-09FAF6C4F6FC}" srcOrd="4" destOrd="0" parTransId="{190834F8-0AE5-4EEB-8B49-1B4ADEA5C11F}" sibTransId="{F14DDBE0-81C7-408C-ABA3-ADCB11DC7A31}"/>
    <dgm:cxn modelId="{0B5C9931-CF12-41D1-A216-1C498363598E}" type="presOf" srcId="{5F15387D-CF88-4EF6-8D15-4A3C9DFE548A}" destId="{E93C5613-3D78-4A4B-81FE-E6F7E1309D03}" srcOrd="0" destOrd="0" presId="urn:microsoft.com/office/officeart/2005/8/layout/process3"/>
    <dgm:cxn modelId="{49AB5181-9DCD-4110-8151-5A65797196DE}" srcId="{BC591A0E-7429-49C2-88D6-09FAF6C4F6FC}" destId="{EAE9773F-4656-4774-8BCB-B9AC8960A858}" srcOrd="0" destOrd="0" parTransId="{D0DAA763-9D63-432F-8530-3358A5E3F9FF}" sibTransId="{3D1233CA-E8ED-455B-B58B-E03692B6797E}"/>
    <dgm:cxn modelId="{430DE62E-5B51-488F-95C7-3C9DB7122EDC}" type="presOf" srcId="{BC591A0E-7429-49C2-88D6-09FAF6C4F6FC}" destId="{103B9FB2-DA5F-48C0-A698-8AF4F440F6FB}" srcOrd="0" destOrd="0" presId="urn:microsoft.com/office/officeart/2005/8/layout/process3"/>
    <dgm:cxn modelId="{494B0EC3-80E0-4CB8-8801-14C399B595C4}" type="presOf" srcId="{B78580D0-26C4-4988-A266-82B82E39D0C1}" destId="{37B4F2B1-9F40-4D3C-8B47-F1DCE51AD256}" srcOrd="0" destOrd="1" presId="urn:microsoft.com/office/officeart/2005/8/layout/process3"/>
    <dgm:cxn modelId="{8BEFC660-EB20-4CDC-B173-80C95CFCA02D}" srcId="{BF35DBF1-3142-4792-98EA-D70E2F1CBA63}" destId="{445714ED-14CE-46F4-A6BD-0AA32BC7FFBD}" srcOrd="6" destOrd="0" parTransId="{A927EC41-B3CC-490A-A197-C5EA473914B8}" sibTransId="{8696A5E6-4EF2-4CE7-8412-93953F13586A}"/>
    <dgm:cxn modelId="{F8A23146-220C-4173-B0CC-6366259D6D32}" type="presOf" srcId="{445714ED-14CE-46F4-A6BD-0AA32BC7FFBD}" destId="{7F41FFF5-0300-40FE-A64D-E7C389064109}" srcOrd="0" destOrd="6" presId="urn:microsoft.com/office/officeart/2005/8/layout/process3"/>
    <dgm:cxn modelId="{31C609E0-1601-41CA-AF64-E74EA89FB66A}" srcId="{088A363C-C1E4-4527-9422-CEC7EFE58E97}" destId="{6D04B1DF-8FCA-4F22-BE9D-704688C31853}" srcOrd="0" destOrd="0" parTransId="{73D64AAF-8BD3-4949-AE50-66B71BCA84BF}" sibTransId="{C90867FD-3834-4184-B9F9-819A35204C6D}"/>
    <dgm:cxn modelId="{C695836E-3768-41A1-B621-144F95A7D770}" type="presOf" srcId="{BC591A0E-7429-49C2-88D6-09FAF6C4F6FC}" destId="{0EAD9AC4-0A48-4E2D-847C-FD4D354EDD4F}" srcOrd="1" destOrd="0" presId="urn:microsoft.com/office/officeart/2005/8/layout/process3"/>
    <dgm:cxn modelId="{49BF4753-6DF2-4109-ADD8-B3F3FF50D908}" srcId="{BF35DBF1-3142-4792-98EA-D70E2F1CBA63}" destId="{54E00989-8D42-4CA7-B992-2759AEFB334C}" srcOrd="3" destOrd="0" parTransId="{B885D4BE-286E-4D65-92D1-7DA741E15896}" sibTransId="{78B86DF1-0D5C-4E71-B613-ED33FDD0941F}"/>
    <dgm:cxn modelId="{FEE4DEE9-E84F-4480-8174-E88C2BC7FCAC}" type="presOf" srcId="{FA225BAA-1423-485B-86EC-BAAC3C0A9CA3}" destId="{37B4F2B1-9F40-4D3C-8B47-F1DCE51AD256}" srcOrd="0" destOrd="2" presId="urn:microsoft.com/office/officeart/2005/8/layout/process3"/>
    <dgm:cxn modelId="{FAEFBC0F-CAB6-43D4-B819-71F8119C6C24}" type="presOf" srcId="{E6A802D8-DCA5-464F-8B40-06C51B930A68}" destId="{4DB5E5DF-2D40-48BB-9E12-1D542F592B0B}" srcOrd="0" destOrd="1" presId="urn:microsoft.com/office/officeart/2005/8/layout/process3"/>
    <dgm:cxn modelId="{C612F3F0-3747-4C37-9D02-C395D1E39C07}" type="presOf" srcId="{4846CC99-06E9-4479-9D65-BC82BADE7238}" destId="{59A983DB-DB2B-492E-A62C-6EDF6B8691A2}" srcOrd="1" destOrd="0" presId="urn:microsoft.com/office/officeart/2005/8/layout/process3"/>
    <dgm:cxn modelId="{377EDEC1-B84C-4F33-A0B9-5B54FCDA44B0}" type="presOf" srcId="{12308EFE-F932-424B-A403-3748EF2DC620}" destId="{FE60529B-CB78-4B40-820E-F820E297B27B}" srcOrd="0" destOrd="0" presId="urn:microsoft.com/office/officeart/2005/8/layout/process3"/>
    <dgm:cxn modelId="{38C53E46-329E-48D4-87E3-C1066502C007}" type="presOf" srcId="{BF35DBF1-3142-4792-98EA-D70E2F1CBA63}" destId="{78357654-E48D-4896-BE36-1F8E428425AD}" srcOrd="0" destOrd="0" presId="urn:microsoft.com/office/officeart/2005/8/layout/process3"/>
    <dgm:cxn modelId="{1F18F6E3-BA02-4BE4-AA9F-BE9B60C9F0F9}" srcId="{6D04B1DF-8FCA-4F22-BE9D-704688C31853}" destId="{FA225BAA-1423-485B-86EC-BAAC3C0A9CA3}" srcOrd="1" destOrd="0" parTransId="{F6048602-E2C6-4934-94D8-BDFC04A14084}" sibTransId="{47A2B928-C96D-411C-BC26-A7AF8A00F50F}"/>
    <dgm:cxn modelId="{32BCFC97-C664-4C39-8919-1565B27E06A9}" srcId="{F21A9B6B-01A6-405C-BC8F-B614B946637B}" destId="{BF35DBF1-3142-4792-98EA-D70E2F1CBA63}" srcOrd="2" destOrd="0" parTransId="{B8F73F6C-406C-4814-9F64-D54E80EAB4D7}" sibTransId="{0B93228D-DCD4-4327-A482-F992588830CF}"/>
    <dgm:cxn modelId="{CAACE767-A803-4448-9B63-A674F624C24B}" type="presOf" srcId="{8730EB48-7A0F-42A3-B4F3-A60FA8556AAD}" destId="{7F41FFF5-0300-40FE-A64D-E7C389064109}" srcOrd="0" destOrd="4" presId="urn:microsoft.com/office/officeart/2005/8/layout/process3"/>
    <dgm:cxn modelId="{DBBCBC36-939C-4F01-BB4C-2322F9AC9305}" srcId="{F21A9B6B-01A6-405C-BC8F-B614B946637B}" destId="{5F15387D-CF88-4EF6-8D15-4A3C9DFE548A}" srcOrd="0" destOrd="0" parTransId="{391BF581-7254-4712-8FC9-90754203D4B9}" sibTransId="{B3F2CD19-E3C0-41DA-9466-FFF19196D5DB}"/>
    <dgm:cxn modelId="{748E0424-F2D6-43D3-9ED3-BDA10343C375}" type="presOf" srcId="{5069AA92-047D-442D-A6C0-EE5009409F32}" destId="{4DB5E5DF-2D40-48BB-9E12-1D542F592B0B}" srcOrd="0" destOrd="0" presId="urn:microsoft.com/office/officeart/2005/8/layout/process3"/>
    <dgm:cxn modelId="{83CD0A2C-F4A0-42ED-99E6-84AA4EB18D0D}" srcId="{F21A9B6B-01A6-405C-BC8F-B614B946637B}" destId="{088A363C-C1E4-4527-9422-CEC7EFE58E97}" srcOrd="3" destOrd="0" parTransId="{1E769A7E-D837-4E42-A4F6-2CEC8469C2F1}" sibTransId="{85578C0F-45D6-463B-A923-15EA9A79F91B}"/>
    <dgm:cxn modelId="{01506EBF-BF09-44B6-A20C-E10CDFDDA716}" type="presOf" srcId="{B3F2CD19-E3C0-41DA-9466-FFF19196D5DB}" destId="{92409454-C2F8-4907-B37E-31B430585924}" srcOrd="0" destOrd="0" presId="urn:microsoft.com/office/officeart/2005/8/layout/process3"/>
    <dgm:cxn modelId="{A1CFD5A5-6C33-451B-AC27-1983283DDD1F}" type="presOf" srcId="{7764D2EC-D9AD-4DB6-BAB1-8D82C2CC16B3}" destId="{7F41FFF5-0300-40FE-A64D-E7C389064109}" srcOrd="0" destOrd="5" presId="urn:microsoft.com/office/officeart/2005/8/layout/process3"/>
    <dgm:cxn modelId="{4787709D-3B54-4DE0-9330-6A5202709EB4}" srcId="{BF35DBF1-3142-4792-98EA-D70E2F1CBA63}" destId="{7764D2EC-D9AD-4DB6-BAB1-8D82C2CC16B3}" srcOrd="5" destOrd="0" parTransId="{4F588F2F-1A50-4801-BFA5-98520910731D}" sibTransId="{2DB8F18B-5CF6-4A1E-9F70-3B5E5F273702}"/>
    <dgm:cxn modelId="{85802106-959F-439A-9E88-EEE51F2602AD}" srcId="{5F15387D-CF88-4EF6-8D15-4A3C9DFE548A}" destId="{E6A802D8-DCA5-464F-8B40-06C51B930A68}" srcOrd="1" destOrd="0" parTransId="{CE710FE4-666C-4219-9DD6-3EFE1E04363E}" sibTransId="{D8551533-1BCE-43EB-8118-A8F9825098B2}"/>
    <dgm:cxn modelId="{3CBA2ADF-309D-4477-B2A2-F5392EEAAD6A}" type="presOf" srcId="{4846CC99-06E9-4479-9D65-BC82BADE7238}" destId="{2829E362-0EA0-4EA7-A6FE-7907FB50D717}" srcOrd="0" destOrd="0" presId="urn:microsoft.com/office/officeart/2005/8/layout/process3"/>
    <dgm:cxn modelId="{2806949A-9BE5-489D-A8A8-8D414D2ECA79}" type="presOf" srcId="{B3F2CD19-E3C0-41DA-9466-FFF19196D5DB}" destId="{3A0B4E30-D6C9-4532-8755-5D25B2EF64C8}" srcOrd="1" destOrd="0" presId="urn:microsoft.com/office/officeart/2005/8/layout/process3"/>
    <dgm:cxn modelId="{96A56C3A-9E56-4290-BDA3-B2633CDB32B7}" srcId="{BF35DBF1-3142-4792-98EA-D70E2F1CBA63}" destId="{9AECFE47-6C2B-4D04-B4B5-650CA300FD71}" srcOrd="7" destOrd="0" parTransId="{1B84FAB9-B6A2-429F-8F45-D0812606B66D}" sibTransId="{E3F802AC-672C-4336-9AE9-65BFA2D85D9B}"/>
    <dgm:cxn modelId="{37573145-A626-42EB-9E54-8DFB2C5BEDCA}" srcId="{BF35DBF1-3142-4792-98EA-D70E2F1CBA63}" destId="{9A00CCE8-4EE2-4AFF-BCA2-7B900AEBA8EE}" srcOrd="0" destOrd="0" parTransId="{13E9B4ED-963A-42A8-A84F-171C51974F3B}" sibTransId="{894DB5FE-2147-485A-BD60-421044353565}"/>
    <dgm:cxn modelId="{26539E60-6E28-43A6-B203-8C751E89920D}" type="presOf" srcId="{FD34EB06-5CEB-4849-91D7-5750F3E8A4EE}" destId="{4DB5E5DF-2D40-48BB-9E12-1D542F592B0B}" srcOrd="0" destOrd="2" presId="urn:microsoft.com/office/officeart/2005/8/layout/process3"/>
    <dgm:cxn modelId="{CF5CEC9F-DDD3-4A3A-9FA8-5D9144CF86E3}" type="presOf" srcId="{54E00989-8D42-4CA7-B992-2759AEFB334C}" destId="{7F41FFF5-0300-40FE-A64D-E7C389064109}" srcOrd="0" destOrd="3" presId="urn:microsoft.com/office/officeart/2005/8/layout/process3"/>
    <dgm:cxn modelId="{03E1FCFF-14B6-4B66-A935-56288906AE96}" type="presOf" srcId="{6D04B1DF-8FCA-4F22-BE9D-704688C31853}" destId="{37B4F2B1-9F40-4D3C-8B47-F1DCE51AD256}" srcOrd="0" destOrd="0" presId="urn:microsoft.com/office/officeart/2005/8/layout/process3"/>
    <dgm:cxn modelId="{23CBD79A-58C0-4112-96BA-714E773FF43D}" srcId="{5F15387D-CF88-4EF6-8D15-4A3C9DFE548A}" destId="{FD34EB06-5CEB-4849-91D7-5750F3E8A4EE}" srcOrd="2" destOrd="0" parTransId="{DCA46CB5-1703-4FF2-BC1B-32CE482AC78E}" sibTransId="{A55D79A9-EC93-44C9-9BA8-B31CBB2A1194}"/>
    <dgm:cxn modelId="{C09F8923-990E-4992-87EC-FF58225AB0E1}" type="presOf" srcId="{93BB91EA-E660-42C4-A011-031C6CB5E394}" destId="{7F41FFF5-0300-40FE-A64D-E7C389064109}" srcOrd="0" destOrd="8" presId="urn:microsoft.com/office/officeart/2005/8/layout/process3"/>
    <dgm:cxn modelId="{00013753-D69E-4FF7-B41A-5D3EDF4CC125}" type="presOf" srcId="{D837BD5A-55D2-4809-AA1D-2EE47C3E11CD}" destId="{FE60529B-CB78-4B40-820E-F820E297B27B}" srcOrd="0" destOrd="1" presId="urn:microsoft.com/office/officeart/2005/8/layout/process3"/>
    <dgm:cxn modelId="{771D0769-2EA4-4969-91F4-AE256633D9DC}" type="presOf" srcId="{7F8B1ADE-9012-43AC-B403-F4DACC75D897}" destId="{7F41FFF5-0300-40FE-A64D-E7C389064109}" srcOrd="0" destOrd="2" presId="urn:microsoft.com/office/officeart/2005/8/layout/process3"/>
    <dgm:cxn modelId="{D3FEE2D4-1368-4CB7-98AB-B89A068666DD}" type="presOf" srcId="{EAE9773F-4656-4774-8BCB-B9AC8960A858}" destId="{8F1BF13A-938D-47DF-91F0-D0C5424CBD3F}" srcOrd="0" destOrd="0" presId="urn:microsoft.com/office/officeart/2005/8/layout/process3"/>
    <dgm:cxn modelId="{85859604-F7EA-4B44-9521-13B4737175E4}" type="presOf" srcId="{25640062-6D6C-4193-A10D-17BAF60F89D3}" destId="{FE60529B-CB78-4B40-820E-F820E297B27B}" srcOrd="0" destOrd="2" presId="urn:microsoft.com/office/officeart/2005/8/layout/process3"/>
    <dgm:cxn modelId="{36821853-AACC-4958-95E9-E56367E04034}" srcId="{D837BD5A-55D2-4809-AA1D-2EE47C3E11CD}" destId="{63FA9407-3C7F-4D5F-BB67-88F1C5B4F289}" srcOrd="1" destOrd="0" parTransId="{86EA975D-D320-4574-B134-0F2E51567AD7}" sibTransId="{BAAFFC54-EB07-4B08-94AF-0F8B8B5B0EAC}"/>
    <dgm:cxn modelId="{DA25A5A0-5DE3-4CB9-9234-457469AA46C4}" type="presOf" srcId="{F28CE0F8-0AF2-42E6-93FD-5E00599A120C}" destId="{C2C980EB-2CC8-4942-A441-500C7601EDE7}" srcOrd="1" destOrd="0" presId="urn:microsoft.com/office/officeart/2005/8/layout/process3"/>
    <dgm:cxn modelId="{59D6BB12-D36D-4687-BBD2-CAC69CF886C9}" srcId="{F28CE0F8-0AF2-42E6-93FD-5E00599A120C}" destId="{12308EFE-F932-424B-A403-3748EF2DC620}" srcOrd="0" destOrd="0" parTransId="{D7BF4C5D-775D-4C0C-8C03-D8E78598C77E}" sibTransId="{A182C8DB-0B70-495C-B582-D52BF62686C0}"/>
    <dgm:cxn modelId="{EFC87A4B-69C0-44E3-8400-60A8BF23B9B6}" srcId="{BF35DBF1-3142-4792-98EA-D70E2F1CBA63}" destId="{8730EB48-7A0F-42A3-B4F3-A60FA8556AAD}" srcOrd="4" destOrd="0" parTransId="{6417E2DD-5D75-4316-BA70-E1E38F177BA8}" sibTransId="{7DEF26C3-2659-4906-8B43-B87E7FDCA795}"/>
    <dgm:cxn modelId="{B3125F5D-C0C3-4634-9558-839EEA6372A9}" type="presOf" srcId="{0B93228D-DCD4-4327-A482-F992588830CF}" destId="{1FC84673-1525-4116-B774-C2CC99BF6813}" srcOrd="0" destOrd="0" presId="urn:microsoft.com/office/officeart/2005/8/layout/process3"/>
    <dgm:cxn modelId="{789B5260-4A45-46E8-B8F2-920A74B743BA}" type="presOf" srcId="{9AECFE47-6C2B-4D04-B4B5-650CA300FD71}" destId="{7F41FFF5-0300-40FE-A64D-E7C389064109}" srcOrd="0" destOrd="7" presId="urn:microsoft.com/office/officeart/2005/8/layout/process3"/>
    <dgm:cxn modelId="{E8A4C04F-944A-4BB7-8B24-9251CE406D1E}" type="presOf" srcId="{088A363C-C1E4-4527-9422-CEC7EFE58E97}" destId="{950225B8-48EE-4EF5-B65F-5AFD26AEF3A9}" srcOrd="1" destOrd="0" presId="urn:microsoft.com/office/officeart/2005/8/layout/process3"/>
    <dgm:cxn modelId="{A2246FF2-1FED-4C3C-9489-C26FDB9BB4BE}" srcId="{D837BD5A-55D2-4809-AA1D-2EE47C3E11CD}" destId="{25640062-6D6C-4193-A10D-17BAF60F89D3}" srcOrd="0" destOrd="0" parTransId="{54ECE813-5379-456F-AF9F-8755A94B60C8}" sibTransId="{B13F134D-448B-4859-A05B-89FE5BBA0E69}"/>
    <dgm:cxn modelId="{E20285D0-5937-4F30-959A-26A0226609BA}" srcId="{F21A9B6B-01A6-405C-BC8F-B614B946637B}" destId="{F28CE0F8-0AF2-42E6-93FD-5E00599A120C}" srcOrd="1" destOrd="0" parTransId="{8C4E700B-BC36-49C0-8BF3-C8D8C1BB9EAB}" sibTransId="{4846CC99-06E9-4479-9D65-BC82BADE7238}"/>
    <dgm:cxn modelId="{08DC7270-3D10-4B6E-AD50-1C577C48F4EE}" srcId="{F28CE0F8-0AF2-42E6-93FD-5E00599A120C}" destId="{D837BD5A-55D2-4809-AA1D-2EE47C3E11CD}" srcOrd="1" destOrd="0" parTransId="{187C4859-EAD3-4501-BF6D-7CCE9F3225BE}" sibTransId="{521B4B35-C4EA-478E-8012-7FAFF29622F6}"/>
    <dgm:cxn modelId="{362889FE-D4BC-4986-8D8C-7279946DCA55}" type="presParOf" srcId="{72D61AFA-BF59-47E9-812C-70E23BAAB707}" destId="{C0B0E00B-687C-4801-9582-075442390746}" srcOrd="0" destOrd="0" presId="urn:microsoft.com/office/officeart/2005/8/layout/process3"/>
    <dgm:cxn modelId="{1B000D95-7334-4034-8394-5FB1129AB8D4}" type="presParOf" srcId="{C0B0E00B-687C-4801-9582-075442390746}" destId="{E93C5613-3D78-4A4B-81FE-E6F7E1309D03}" srcOrd="0" destOrd="0" presId="urn:microsoft.com/office/officeart/2005/8/layout/process3"/>
    <dgm:cxn modelId="{446BF802-E291-4982-B483-6461CB5C977F}" type="presParOf" srcId="{C0B0E00B-687C-4801-9582-075442390746}" destId="{3454D8E5-A005-4D3E-B23E-28F67AC2C278}" srcOrd="1" destOrd="0" presId="urn:microsoft.com/office/officeart/2005/8/layout/process3"/>
    <dgm:cxn modelId="{0AA2F557-F295-4A99-B9F7-A8AF4EF41C1F}" type="presParOf" srcId="{C0B0E00B-687C-4801-9582-075442390746}" destId="{4DB5E5DF-2D40-48BB-9E12-1D542F592B0B}" srcOrd="2" destOrd="0" presId="urn:microsoft.com/office/officeart/2005/8/layout/process3"/>
    <dgm:cxn modelId="{4D58C0D3-162D-4564-AE7B-E840B03FD43F}" type="presParOf" srcId="{72D61AFA-BF59-47E9-812C-70E23BAAB707}" destId="{92409454-C2F8-4907-B37E-31B430585924}" srcOrd="1" destOrd="0" presId="urn:microsoft.com/office/officeart/2005/8/layout/process3"/>
    <dgm:cxn modelId="{334C1CBC-ADAB-4FE1-AE7B-C5F21C5FC205}" type="presParOf" srcId="{92409454-C2F8-4907-B37E-31B430585924}" destId="{3A0B4E30-D6C9-4532-8755-5D25B2EF64C8}" srcOrd="0" destOrd="0" presId="urn:microsoft.com/office/officeart/2005/8/layout/process3"/>
    <dgm:cxn modelId="{8362EA90-EC54-4492-8805-0951539FC9F6}" type="presParOf" srcId="{72D61AFA-BF59-47E9-812C-70E23BAAB707}" destId="{85DFE149-D641-4659-8070-E48531138619}" srcOrd="2" destOrd="0" presId="urn:microsoft.com/office/officeart/2005/8/layout/process3"/>
    <dgm:cxn modelId="{385EC5B0-3E41-48C5-906A-B4A6AA503B9D}" type="presParOf" srcId="{85DFE149-D641-4659-8070-E48531138619}" destId="{7597E986-C1D8-48BB-A595-812076463084}" srcOrd="0" destOrd="0" presId="urn:microsoft.com/office/officeart/2005/8/layout/process3"/>
    <dgm:cxn modelId="{2A9C4BBA-AAEA-406A-8B0F-8EF0E00F5F49}" type="presParOf" srcId="{85DFE149-D641-4659-8070-E48531138619}" destId="{C2C980EB-2CC8-4942-A441-500C7601EDE7}" srcOrd="1" destOrd="0" presId="urn:microsoft.com/office/officeart/2005/8/layout/process3"/>
    <dgm:cxn modelId="{C2903773-CBB2-4055-BFF9-A56FE8AE49AB}" type="presParOf" srcId="{85DFE149-D641-4659-8070-E48531138619}" destId="{FE60529B-CB78-4B40-820E-F820E297B27B}" srcOrd="2" destOrd="0" presId="urn:microsoft.com/office/officeart/2005/8/layout/process3"/>
    <dgm:cxn modelId="{2037FE53-B2E7-49A1-A707-7323F639DB92}" type="presParOf" srcId="{72D61AFA-BF59-47E9-812C-70E23BAAB707}" destId="{2829E362-0EA0-4EA7-A6FE-7907FB50D717}" srcOrd="3" destOrd="0" presId="urn:microsoft.com/office/officeart/2005/8/layout/process3"/>
    <dgm:cxn modelId="{C9CEEEE6-C03D-4D34-916C-AED6C68F727B}" type="presParOf" srcId="{2829E362-0EA0-4EA7-A6FE-7907FB50D717}" destId="{59A983DB-DB2B-492E-A62C-6EDF6B8691A2}" srcOrd="0" destOrd="0" presId="urn:microsoft.com/office/officeart/2005/8/layout/process3"/>
    <dgm:cxn modelId="{1B80D8DF-505B-4884-A1CE-04DE0688E53D}" type="presParOf" srcId="{72D61AFA-BF59-47E9-812C-70E23BAAB707}" destId="{D3588A9C-F9E4-4FD4-AB15-781FA31BA7A5}" srcOrd="4" destOrd="0" presId="urn:microsoft.com/office/officeart/2005/8/layout/process3"/>
    <dgm:cxn modelId="{D013DAF4-57D6-4B03-8370-F9FBBD982028}" type="presParOf" srcId="{D3588A9C-F9E4-4FD4-AB15-781FA31BA7A5}" destId="{78357654-E48D-4896-BE36-1F8E428425AD}" srcOrd="0" destOrd="0" presId="urn:microsoft.com/office/officeart/2005/8/layout/process3"/>
    <dgm:cxn modelId="{3E0C54A9-3884-400F-A803-A8CDD9078C86}" type="presParOf" srcId="{D3588A9C-F9E4-4FD4-AB15-781FA31BA7A5}" destId="{708B8F50-7E8D-4BBA-ADCB-271539245F39}" srcOrd="1" destOrd="0" presId="urn:microsoft.com/office/officeart/2005/8/layout/process3"/>
    <dgm:cxn modelId="{5F0691A9-AEC8-4758-A862-BE255EF6FD57}" type="presParOf" srcId="{D3588A9C-F9E4-4FD4-AB15-781FA31BA7A5}" destId="{7F41FFF5-0300-40FE-A64D-E7C389064109}" srcOrd="2" destOrd="0" presId="urn:microsoft.com/office/officeart/2005/8/layout/process3"/>
    <dgm:cxn modelId="{943DB943-0105-4B8B-9D8B-C060D161CCFF}" type="presParOf" srcId="{72D61AFA-BF59-47E9-812C-70E23BAAB707}" destId="{1FC84673-1525-4116-B774-C2CC99BF6813}" srcOrd="5" destOrd="0" presId="urn:microsoft.com/office/officeart/2005/8/layout/process3"/>
    <dgm:cxn modelId="{E78E5E95-C190-495B-B17A-B7A3E6F393AC}" type="presParOf" srcId="{1FC84673-1525-4116-B774-C2CC99BF6813}" destId="{D6467F3C-425E-46D0-8A5C-2D8D3F15BC41}" srcOrd="0" destOrd="0" presId="urn:microsoft.com/office/officeart/2005/8/layout/process3"/>
    <dgm:cxn modelId="{A41852F2-9517-4B8C-AFF7-A29B431E08BB}" type="presParOf" srcId="{72D61AFA-BF59-47E9-812C-70E23BAAB707}" destId="{E03118D1-12D0-49B0-86E3-4958B087A5F2}" srcOrd="6" destOrd="0" presId="urn:microsoft.com/office/officeart/2005/8/layout/process3"/>
    <dgm:cxn modelId="{D55AB96B-0C61-4BC0-B1D8-E73D406117FD}" type="presParOf" srcId="{E03118D1-12D0-49B0-86E3-4958B087A5F2}" destId="{F3E143FD-1E1A-45DB-B7E3-CFE8A429E7ED}" srcOrd="0" destOrd="0" presId="urn:microsoft.com/office/officeart/2005/8/layout/process3"/>
    <dgm:cxn modelId="{18F39AD4-FAB5-4C10-9E99-54B17ED7ACDB}" type="presParOf" srcId="{E03118D1-12D0-49B0-86E3-4958B087A5F2}" destId="{950225B8-48EE-4EF5-B65F-5AFD26AEF3A9}" srcOrd="1" destOrd="0" presId="urn:microsoft.com/office/officeart/2005/8/layout/process3"/>
    <dgm:cxn modelId="{D465D327-9F2F-4932-9795-1CBC295B8B32}" type="presParOf" srcId="{E03118D1-12D0-49B0-86E3-4958B087A5F2}" destId="{37B4F2B1-9F40-4D3C-8B47-F1DCE51AD256}" srcOrd="2" destOrd="0" presId="urn:microsoft.com/office/officeart/2005/8/layout/process3"/>
    <dgm:cxn modelId="{C45F3C59-AAA5-41A0-8408-F5AF413A8727}" type="presParOf" srcId="{72D61AFA-BF59-47E9-812C-70E23BAAB707}" destId="{9B1F8EB1-1D47-44F2-886C-839A44A52884}" srcOrd="7" destOrd="0" presId="urn:microsoft.com/office/officeart/2005/8/layout/process3"/>
    <dgm:cxn modelId="{71705F0A-41E6-4A78-8467-C2AF66A8D16D}" type="presParOf" srcId="{9B1F8EB1-1D47-44F2-886C-839A44A52884}" destId="{4CCF87D4-4076-45FF-98AE-C88272669CE9}" srcOrd="0" destOrd="0" presId="urn:microsoft.com/office/officeart/2005/8/layout/process3"/>
    <dgm:cxn modelId="{608161A2-D777-4863-ADB0-38BFE474FE71}" type="presParOf" srcId="{72D61AFA-BF59-47E9-812C-70E23BAAB707}" destId="{BBCB6615-3CF8-4EE9-A563-57AA98BBBD2E}" srcOrd="8" destOrd="0" presId="urn:microsoft.com/office/officeart/2005/8/layout/process3"/>
    <dgm:cxn modelId="{F5F9597B-5608-4DE5-BF5C-F170B2D6C9B2}" type="presParOf" srcId="{BBCB6615-3CF8-4EE9-A563-57AA98BBBD2E}" destId="{103B9FB2-DA5F-48C0-A698-8AF4F440F6FB}" srcOrd="0" destOrd="0" presId="urn:microsoft.com/office/officeart/2005/8/layout/process3"/>
    <dgm:cxn modelId="{057F8192-3B71-4AAD-BB85-789800ED5BFD}" type="presParOf" srcId="{BBCB6615-3CF8-4EE9-A563-57AA98BBBD2E}" destId="{0EAD9AC4-0A48-4E2D-847C-FD4D354EDD4F}" srcOrd="1" destOrd="0" presId="urn:microsoft.com/office/officeart/2005/8/layout/process3"/>
    <dgm:cxn modelId="{304D98C4-BD5A-4BC4-BE3C-A4544CABFA99}" type="presParOf" srcId="{BBCB6615-3CF8-4EE9-A563-57AA98BBBD2E}" destId="{8F1BF13A-938D-47DF-91F0-D0C5424CBD3F}"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E56F6C-2BC6-4F2B-8ED3-909AA9E670A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9C45202B-B17F-43C9-9979-B52568B932A5}">
      <dgm:prSet phldrT="[Text]"/>
      <dgm:spPr/>
      <dgm:t>
        <a:bodyPr/>
        <a:lstStyle/>
        <a:p>
          <a:r>
            <a:rPr lang="en-US" b="1" dirty="0" smtClean="0"/>
            <a:t>Family-centered quality improvement</a:t>
          </a:r>
          <a:endParaRPr lang="en-US" dirty="0"/>
        </a:p>
      </dgm:t>
    </dgm:pt>
    <dgm:pt modelId="{2B505E20-1863-4A45-ABC0-9E01A5955A23}" type="parTrans" cxnId="{D6AB5CE5-7867-413D-8296-974EA11C0CDC}">
      <dgm:prSet/>
      <dgm:spPr/>
      <dgm:t>
        <a:bodyPr/>
        <a:lstStyle/>
        <a:p>
          <a:endParaRPr lang="en-US"/>
        </a:p>
      </dgm:t>
    </dgm:pt>
    <dgm:pt modelId="{4911E640-A3D7-4FB9-8EAA-107A59B1F1CD}" type="sibTrans" cxnId="{D6AB5CE5-7867-413D-8296-974EA11C0CDC}">
      <dgm:prSet/>
      <dgm:spPr/>
      <dgm:t>
        <a:bodyPr/>
        <a:lstStyle/>
        <a:p>
          <a:endParaRPr lang="en-US"/>
        </a:p>
      </dgm:t>
    </dgm:pt>
    <dgm:pt modelId="{3513A635-4033-4989-A575-746F27BF8438}">
      <dgm:prSet phldrT="[Text]"/>
      <dgm:spPr/>
      <dgm:t>
        <a:bodyPr/>
        <a:lstStyle/>
        <a:p>
          <a:r>
            <a:rPr lang="en-US" dirty="0" smtClean="0"/>
            <a:t>Parents  learn about and identify priorities and key issues prior to visits</a:t>
          </a:r>
          <a:endParaRPr lang="en-US" dirty="0"/>
        </a:p>
      </dgm:t>
    </dgm:pt>
    <dgm:pt modelId="{09E15C98-BA3F-460A-BCB4-57005E5FE4DE}" type="parTrans" cxnId="{30BC9C64-6237-43AD-A615-DE985B599BD2}">
      <dgm:prSet/>
      <dgm:spPr/>
      <dgm:t>
        <a:bodyPr/>
        <a:lstStyle/>
        <a:p>
          <a:endParaRPr lang="en-US"/>
        </a:p>
      </dgm:t>
    </dgm:pt>
    <dgm:pt modelId="{9D3BE36D-B8AD-47A1-868B-48EAA2798C8D}" type="sibTrans" cxnId="{30BC9C64-6237-43AD-A615-DE985B599BD2}">
      <dgm:prSet/>
      <dgm:spPr/>
      <dgm:t>
        <a:bodyPr/>
        <a:lstStyle/>
        <a:p>
          <a:endParaRPr lang="en-US"/>
        </a:p>
      </dgm:t>
    </dgm:pt>
    <dgm:pt modelId="{613C241F-45C0-4E0F-AB60-293D8EA0B355}">
      <dgm:prSet phldrT="[Text]"/>
      <dgm:spPr/>
      <dgm:t>
        <a:bodyPr/>
        <a:lstStyle/>
        <a:p>
          <a:r>
            <a:rPr lang="en-US" dirty="0" smtClean="0"/>
            <a:t>Access to educational materials and discussion tips </a:t>
          </a:r>
          <a:endParaRPr lang="en-US" dirty="0"/>
        </a:p>
      </dgm:t>
    </dgm:pt>
    <dgm:pt modelId="{A5F1F22F-3B1A-4946-8805-6B64BBD9E282}" type="parTrans" cxnId="{9AC8C0A9-8AC0-4A00-AE56-4356B7336369}">
      <dgm:prSet/>
      <dgm:spPr/>
      <dgm:t>
        <a:bodyPr/>
        <a:lstStyle/>
        <a:p>
          <a:endParaRPr lang="en-US"/>
        </a:p>
      </dgm:t>
    </dgm:pt>
    <dgm:pt modelId="{D8B0586B-3B44-449C-83D2-4E126EFB434F}" type="sibTrans" cxnId="{9AC8C0A9-8AC0-4A00-AE56-4356B7336369}">
      <dgm:prSet/>
      <dgm:spPr/>
      <dgm:t>
        <a:bodyPr/>
        <a:lstStyle/>
        <a:p>
          <a:endParaRPr lang="en-US"/>
        </a:p>
      </dgm:t>
    </dgm:pt>
    <dgm:pt modelId="{77196776-462A-4448-8535-538484589044}">
      <dgm:prSet phldrT="[Text]"/>
      <dgm:spPr/>
      <dgm:t>
        <a:bodyPr/>
        <a:lstStyle/>
        <a:p>
          <a:r>
            <a:rPr lang="en-US" dirty="0" smtClean="0"/>
            <a:t>Enable </a:t>
          </a:r>
          <a:r>
            <a:rPr lang="en-US" b="1" dirty="0" smtClean="0"/>
            <a:t>customization and optimal use of visit time </a:t>
          </a:r>
          <a:endParaRPr lang="en-US" dirty="0"/>
        </a:p>
      </dgm:t>
    </dgm:pt>
    <dgm:pt modelId="{C604F6B2-F6D8-476E-8722-B2449D7F8351}" type="parTrans" cxnId="{168FBC28-D4D8-46DA-B4F7-0E79D7F1A8F1}">
      <dgm:prSet/>
      <dgm:spPr/>
      <dgm:t>
        <a:bodyPr/>
        <a:lstStyle/>
        <a:p>
          <a:endParaRPr lang="en-US"/>
        </a:p>
      </dgm:t>
    </dgm:pt>
    <dgm:pt modelId="{8784C789-78A3-4096-A097-481CA3B38FE9}" type="sibTrans" cxnId="{168FBC28-D4D8-46DA-B4F7-0E79D7F1A8F1}">
      <dgm:prSet/>
      <dgm:spPr/>
      <dgm:t>
        <a:bodyPr/>
        <a:lstStyle/>
        <a:p>
          <a:endParaRPr lang="en-US"/>
        </a:p>
      </dgm:t>
    </dgm:pt>
    <dgm:pt modelId="{8A7898E1-B6FE-4084-A170-E44AB7878D20}">
      <dgm:prSet phldrT="[Text]"/>
      <dgm:spPr/>
      <dgm:t>
        <a:bodyPr/>
        <a:lstStyle/>
        <a:p>
          <a:r>
            <a:rPr lang="en-US" dirty="0" smtClean="0"/>
            <a:t>Available for the </a:t>
          </a:r>
          <a:r>
            <a:rPr lang="en-US" b="1" dirty="0" smtClean="0"/>
            <a:t>4, 6, 9, 12, 15, 18, 24 and 36 </a:t>
          </a:r>
          <a:r>
            <a:rPr lang="en-US" dirty="0" smtClean="0"/>
            <a:t>month well -visits </a:t>
          </a:r>
          <a:endParaRPr lang="en-US" dirty="0"/>
        </a:p>
      </dgm:t>
    </dgm:pt>
    <dgm:pt modelId="{A64F54A2-C1BB-4B99-BF0E-2A2DBB53FE93}" type="parTrans" cxnId="{A07BC92C-BCEC-45E7-86EC-03BA9E48074E}">
      <dgm:prSet/>
      <dgm:spPr/>
      <dgm:t>
        <a:bodyPr/>
        <a:lstStyle/>
        <a:p>
          <a:endParaRPr lang="en-US"/>
        </a:p>
      </dgm:t>
    </dgm:pt>
    <dgm:pt modelId="{5EBEF6A8-4ECA-4AD2-82BD-1A68EB641E9C}" type="sibTrans" cxnId="{A07BC92C-BCEC-45E7-86EC-03BA9E48074E}">
      <dgm:prSet/>
      <dgm:spPr/>
      <dgm:t>
        <a:bodyPr/>
        <a:lstStyle/>
        <a:p>
          <a:endParaRPr lang="en-US"/>
        </a:p>
      </dgm:t>
    </dgm:pt>
    <dgm:pt modelId="{E0CF5435-A2C9-44AC-BEAD-426400857C92}">
      <dgm:prSet/>
      <dgm:spPr/>
      <dgm:t>
        <a:bodyPr/>
        <a:lstStyle/>
        <a:p>
          <a:r>
            <a:rPr lang="en-US" b="1" i="1" smtClean="0"/>
            <a:t>Bright Futures </a:t>
          </a:r>
          <a:r>
            <a:rPr lang="en-US" b="1" smtClean="0"/>
            <a:t>defined</a:t>
          </a:r>
          <a:r>
            <a:rPr lang="en-US" smtClean="0"/>
            <a:t> visit-specific focus areas</a:t>
          </a:r>
          <a:endParaRPr lang="en-US" dirty="0" smtClean="0"/>
        </a:p>
      </dgm:t>
    </dgm:pt>
    <dgm:pt modelId="{05390269-05A2-4FFD-AB31-035B22ED70F2}" type="parTrans" cxnId="{BC471E66-D83A-42BA-93CB-8DC8DD273313}">
      <dgm:prSet/>
      <dgm:spPr/>
      <dgm:t>
        <a:bodyPr/>
        <a:lstStyle/>
        <a:p>
          <a:endParaRPr lang="en-US"/>
        </a:p>
      </dgm:t>
    </dgm:pt>
    <dgm:pt modelId="{4B9F1C37-374E-48D8-9FF2-636919793387}" type="sibTrans" cxnId="{BC471E66-D83A-42BA-93CB-8DC8DD273313}">
      <dgm:prSet/>
      <dgm:spPr/>
      <dgm:t>
        <a:bodyPr/>
        <a:lstStyle/>
        <a:p>
          <a:endParaRPr lang="en-US"/>
        </a:p>
      </dgm:t>
    </dgm:pt>
    <dgm:pt modelId="{8838F848-B777-45C2-B870-1BBFEDB8646C}">
      <dgm:prSet phldrT="[Text]"/>
      <dgm:spPr/>
      <dgm:t>
        <a:bodyPr/>
        <a:lstStyle/>
        <a:p>
          <a:r>
            <a:rPr lang="en-US" dirty="0" smtClean="0"/>
            <a:t>Measure, Track, and Evaluate Quality Improvement</a:t>
          </a:r>
          <a:endParaRPr lang="en-US" dirty="0"/>
        </a:p>
      </dgm:t>
    </dgm:pt>
    <dgm:pt modelId="{911F9141-2F33-42F5-B283-EF6182818C46}" type="parTrans" cxnId="{604DF026-CFA8-49B2-8E60-4DAE2C0438B8}">
      <dgm:prSet/>
      <dgm:spPr/>
      <dgm:t>
        <a:bodyPr/>
        <a:lstStyle/>
        <a:p>
          <a:endParaRPr lang="en-US"/>
        </a:p>
      </dgm:t>
    </dgm:pt>
    <dgm:pt modelId="{9F43414B-3FD3-4329-B4D9-CDFB5D948344}" type="sibTrans" cxnId="{604DF026-CFA8-49B2-8E60-4DAE2C0438B8}">
      <dgm:prSet/>
      <dgm:spPr/>
      <dgm:t>
        <a:bodyPr/>
        <a:lstStyle/>
        <a:p>
          <a:endParaRPr lang="en-US"/>
        </a:p>
      </dgm:t>
    </dgm:pt>
    <dgm:pt modelId="{C5530897-47CB-4BCB-8EBC-7EB0F1B8D373}" type="pres">
      <dgm:prSet presAssocID="{9DE56F6C-2BC6-4F2B-8ED3-909AA9E670AE}" presName="cycle" presStyleCnt="0">
        <dgm:presLayoutVars>
          <dgm:dir/>
          <dgm:resizeHandles val="exact"/>
        </dgm:presLayoutVars>
      </dgm:prSet>
      <dgm:spPr/>
      <dgm:t>
        <a:bodyPr/>
        <a:lstStyle/>
        <a:p>
          <a:endParaRPr lang="en-US"/>
        </a:p>
      </dgm:t>
    </dgm:pt>
    <dgm:pt modelId="{573EF97C-CB7A-4BF4-B7EC-22BE4DC8A869}" type="pres">
      <dgm:prSet presAssocID="{9C45202B-B17F-43C9-9979-B52568B932A5}" presName="node" presStyleLbl="node1" presStyleIdx="0" presStyleCnt="7">
        <dgm:presLayoutVars>
          <dgm:bulletEnabled val="1"/>
        </dgm:presLayoutVars>
      </dgm:prSet>
      <dgm:spPr/>
      <dgm:t>
        <a:bodyPr/>
        <a:lstStyle/>
        <a:p>
          <a:endParaRPr lang="en-US"/>
        </a:p>
      </dgm:t>
    </dgm:pt>
    <dgm:pt modelId="{03E9E5AB-8483-4D55-A62A-FBB4FBE381C9}" type="pres">
      <dgm:prSet presAssocID="{9C45202B-B17F-43C9-9979-B52568B932A5}" presName="spNode" presStyleCnt="0"/>
      <dgm:spPr/>
    </dgm:pt>
    <dgm:pt modelId="{012B6DC8-05A9-4B33-8DD3-59077D5570E8}" type="pres">
      <dgm:prSet presAssocID="{4911E640-A3D7-4FB9-8EAA-107A59B1F1CD}" presName="sibTrans" presStyleLbl="sibTrans1D1" presStyleIdx="0" presStyleCnt="7"/>
      <dgm:spPr/>
      <dgm:t>
        <a:bodyPr/>
        <a:lstStyle/>
        <a:p>
          <a:endParaRPr lang="en-US"/>
        </a:p>
      </dgm:t>
    </dgm:pt>
    <dgm:pt modelId="{7682334D-2A08-49D1-A837-B463BE29C0A7}" type="pres">
      <dgm:prSet presAssocID="{3513A635-4033-4989-A575-746F27BF8438}" presName="node" presStyleLbl="node1" presStyleIdx="1" presStyleCnt="7">
        <dgm:presLayoutVars>
          <dgm:bulletEnabled val="1"/>
        </dgm:presLayoutVars>
      </dgm:prSet>
      <dgm:spPr/>
      <dgm:t>
        <a:bodyPr/>
        <a:lstStyle/>
        <a:p>
          <a:endParaRPr lang="en-US"/>
        </a:p>
      </dgm:t>
    </dgm:pt>
    <dgm:pt modelId="{8B1E7F24-00FB-477B-B2C4-4E300C5F1DF4}" type="pres">
      <dgm:prSet presAssocID="{3513A635-4033-4989-A575-746F27BF8438}" presName="spNode" presStyleCnt="0"/>
      <dgm:spPr/>
    </dgm:pt>
    <dgm:pt modelId="{BA92015B-68BD-46CB-8112-7D7C9BC03540}" type="pres">
      <dgm:prSet presAssocID="{9D3BE36D-B8AD-47A1-868B-48EAA2798C8D}" presName="sibTrans" presStyleLbl="sibTrans1D1" presStyleIdx="1" presStyleCnt="7"/>
      <dgm:spPr/>
      <dgm:t>
        <a:bodyPr/>
        <a:lstStyle/>
        <a:p>
          <a:endParaRPr lang="en-US"/>
        </a:p>
      </dgm:t>
    </dgm:pt>
    <dgm:pt modelId="{2AB2C645-E923-43DE-BF00-9EBF0932103F}" type="pres">
      <dgm:prSet presAssocID="{E0CF5435-A2C9-44AC-BEAD-426400857C92}" presName="node" presStyleLbl="node1" presStyleIdx="2" presStyleCnt="7" custRadScaleRad="95157" custRadScaleInc="-49186">
        <dgm:presLayoutVars>
          <dgm:bulletEnabled val="1"/>
        </dgm:presLayoutVars>
      </dgm:prSet>
      <dgm:spPr/>
      <dgm:t>
        <a:bodyPr/>
        <a:lstStyle/>
        <a:p>
          <a:endParaRPr lang="en-US"/>
        </a:p>
      </dgm:t>
    </dgm:pt>
    <dgm:pt modelId="{3265E4E6-DBB5-405F-A5E9-874D09EDD864}" type="pres">
      <dgm:prSet presAssocID="{E0CF5435-A2C9-44AC-BEAD-426400857C92}" presName="spNode" presStyleCnt="0"/>
      <dgm:spPr/>
    </dgm:pt>
    <dgm:pt modelId="{68BF0389-2028-4CB1-9019-238EBF69C66A}" type="pres">
      <dgm:prSet presAssocID="{4B9F1C37-374E-48D8-9FF2-636919793387}" presName="sibTrans" presStyleLbl="sibTrans1D1" presStyleIdx="2" presStyleCnt="7"/>
      <dgm:spPr/>
      <dgm:t>
        <a:bodyPr/>
        <a:lstStyle/>
        <a:p>
          <a:endParaRPr lang="en-US"/>
        </a:p>
      </dgm:t>
    </dgm:pt>
    <dgm:pt modelId="{E46FD38B-403F-4393-B8A5-84A266AD7B78}" type="pres">
      <dgm:prSet presAssocID="{613C241F-45C0-4E0F-AB60-293D8EA0B355}" presName="node" presStyleLbl="node1" presStyleIdx="3" presStyleCnt="7" custRadScaleRad="93529" custRadScaleInc="-68026">
        <dgm:presLayoutVars>
          <dgm:bulletEnabled val="1"/>
        </dgm:presLayoutVars>
      </dgm:prSet>
      <dgm:spPr/>
      <dgm:t>
        <a:bodyPr/>
        <a:lstStyle/>
        <a:p>
          <a:endParaRPr lang="en-US"/>
        </a:p>
      </dgm:t>
    </dgm:pt>
    <dgm:pt modelId="{13B8DA84-E0B2-4868-B478-25746B664740}" type="pres">
      <dgm:prSet presAssocID="{613C241F-45C0-4E0F-AB60-293D8EA0B355}" presName="spNode" presStyleCnt="0"/>
      <dgm:spPr/>
    </dgm:pt>
    <dgm:pt modelId="{0077615B-6AF2-42A1-BEE3-2B6134C283A9}" type="pres">
      <dgm:prSet presAssocID="{D8B0586B-3B44-449C-83D2-4E126EFB434F}" presName="sibTrans" presStyleLbl="sibTrans1D1" presStyleIdx="3" presStyleCnt="7"/>
      <dgm:spPr/>
      <dgm:t>
        <a:bodyPr/>
        <a:lstStyle/>
        <a:p>
          <a:endParaRPr lang="en-US"/>
        </a:p>
      </dgm:t>
    </dgm:pt>
    <dgm:pt modelId="{EC8250EF-12D5-4E95-877A-C75F8A1184C3}" type="pres">
      <dgm:prSet presAssocID="{77196776-462A-4448-8535-538484589044}" presName="node" presStyleLbl="node1" presStyleIdx="4" presStyleCnt="7" custRadScaleRad="95861" custRadScaleInc="78458">
        <dgm:presLayoutVars>
          <dgm:bulletEnabled val="1"/>
        </dgm:presLayoutVars>
      </dgm:prSet>
      <dgm:spPr/>
      <dgm:t>
        <a:bodyPr/>
        <a:lstStyle/>
        <a:p>
          <a:endParaRPr lang="en-US"/>
        </a:p>
      </dgm:t>
    </dgm:pt>
    <dgm:pt modelId="{ABA1B9AB-C914-47AA-88C2-FFA9DA84EDA7}" type="pres">
      <dgm:prSet presAssocID="{77196776-462A-4448-8535-538484589044}" presName="spNode" presStyleCnt="0"/>
      <dgm:spPr/>
    </dgm:pt>
    <dgm:pt modelId="{7C8B906B-3154-4B74-9E98-5A845378505F}" type="pres">
      <dgm:prSet presAssocID="{8784C789-78A3-4096-A097-481CA3B38FE9}" presName="sibTrans" presStyleLbl="sibTrans1D1" presStyleIdx="4" presStyleCnt="7"/>
      <dgm:spPr/>
      <dgm:t>
        <a:bodyPr/>
        <a:lstStyle/>
        <a:p>
          <a:endParaRPr lang="en-US"/>
        </a:p>
      </dgm:t>
    </dgm:pt>
    <dgm:pt modelId="{553D2057-9393-47C5-9D7B-50024F44C731}" type="pres">
      <dgm:prSet presAssocID="{8838F848-B777-45C2-B870-1BBFEDB8646C}" presName="node" presStyleLbl="node1" presStyleIdx="5" presStyleCnt="7" custRadScaleRad="96058" custRadScaleInc="35770">
        <dgm:presLayoutVars>
          <dgm:bulletEnabled val="1"/>
        </dgm:presLayoutVars>
      </dgm:prSet>
      <dgm:spPr/>
      <dgm:t>
        <a:bodyPr/>
        <a:lstStyle/>
        <a:p>
          <a:endParaRPr lang="en-US"/>
        </a:p>
      </dgm:t>
    </dgm:pt>
    <dgm:pt modelId="{B83BF7B9-1153-4977-B6AA-9533F1A82B4B}" type="pres">
      <dgm:prSet presAssocID="{8838F848-B777-45C2-B870-1BBFEDB8646C}" presName="spNode" presStyleCnt="0"/>
      <dgm:spPr/>
    </dgm:pt>
    <dgm:pt modelId="{0F3A5322-2D09-4B18-8EB4-8053FE3816D0}" type="pres">
      <dgm:prSet presAssocID="{9F43414B-3FD3-4329-B4D9-CDFB5D948344}" presName="sibTrans" presStyleLbl="sibTrans1D1" presStyleIdx="5" presStyleCnt="7"/>
      <dgm:spPr/>
      <dgm:t>
        <a:bodyPr/>
        <a:lstStyle/>
        <a:p>
          <a:endParaRPr lang="en-US"/>
        </a:p>
      </dgm:t>
    </dgm:pt>
    <dgm:pt modelId="{00CB052A-268A-4BBB-A95E-6B40D010FCFC}" type="pres">
      <dgm:prSet presAssocID="{8A7898E1-B6FE-4084-A170-E44AB7878D20}" presName="node" presStyleLbl="node1" presStyleIdx="6" presStyleCnt="7">
        <dgm:presLayoutVars>
          <dgm:bulletEnabled val="1"/>
        </dgm:presLayoutVars>
      </dgm:prSet>
      <dgm:spPr/>
      <dgm:t>
        <a:bodyPr/>
        <a:lstStyle/>
        <a:p>
          <a:endParaRPr lang="en-US"/>
        </a:p>
      </dgm:t>
    </dgm:pt>
    <dgm:pt modelId="{8B562E70-5991-4188-9399-4E0D5D3314C9}" type="pres">
      <dgm:prSet presAssocID="{8A7898E1-B6FE-4084-A170-E44AB7878D20}" presName="spNode" presStyleCnt="0"/>
      <dgm:spPr/>
    </dgm:pt>
    <dgm:pt modelId="{C26F0C85-5246-4809-9C1C-48AA344D2526}" type="pres">
      <dgm:prSet presAssocID="{5EBEF6A8-4ECA-4AD2-82BD-1A68EB641E9C}" presName="sibTrans" presStyleLbl="sibTrans1D1" presStyleIdx="6" presStyleCnt="7"/>
      <dgm:spPr/>
      <dgm:t>
        <a:bodyPr/>
        <a:lstStyle/>
        <a:p>
          <a:endParaRPr lang="en-US"/>
        </a:p>
      </dgm:t>
    </dgm:pt>
  </dgm:ptLst>
  <dgm:cxnLst>
    <dgm:cxn modelId="{0628F778-3A27-41C7-A7E2-61C023FA5DF0}" type="presOf" srcId="{E0CF5435-A2C9-44AC-BEAD-426400857C92}" destId="{2AB2C645-E923-43DE-BF00-9EBF0932103F}" srcOrd="0" destOrd="0" presId="urn:microsoft.com/office/officeart/2005/8/layout/cycle6"/>
    <dgm:cxn modelId="{4B5B417C-EDF9-40C0-B892-A208B323C429}" type="presOf" srcId="{4B9F1C37-374E-48D8-9FF2-636919793387}" destId="{68BF0389-2028-4CB1-9019-238EBF69C66A}" srcOrd="0" destOrd="0" presId="urn:microsoft.com/office/officeart/2005/8/layout/cycle6"/>
    <dgm:cxn modelId="{108EDBD3-3D91-499D-911F-C20CE1FF79C1}" type="presOf" srcId="{4911E640-A3D7-4FB9-8EAA-107A59B1F1CD}" destId="{012B6DC8-05A9-4B33-8DD3-59077D5570E8}" srcOrd="0" destOrd="0" presId="urn:microsoft.com/office/officeart/2005/8/layout/cycle6"/>
    <dgm:cxn modelId="{168FBC28-D4D8-46DA-B4F7-0E79D7F1A8F1}" srcId="{9DE56F6C-2BC6-4F2B-8ED3-909AA9E670AE}" destId="{77196776-462A-4448-8535-538484589044}" srcOrd="4" destOrd="0" parTransId="{C604F6B2-F6D8-476E-8722-B2449D7F8351}" sibTransId="{8784C789-78A3-4096-A097-481CA3B38FE9}"/>
    <dgm:cxn modelId="{BEE0DAE6-AC41-4533-9CD6-3A2D26FAC2FB}" type="presOf" srcId="{9D3BE36D-B8AD-47A1-868B-48EAA2798C8D}" destId="{BA92015B-68BD-46CB-8112-7D7C9BC03540}" srcOrd="0" destOrd="0" presId="urn:microsoft.com/office/officeart/2005/8/layout/cycle6"/>
    <dgm:cxn modelId="{BC471E66-D83A-42BA-93CB-8DC8DD273313}" srcId="{9DE56F6C-2BC6-4F2B-8ED3-909AA9E670AE}" destId="{E0CF5435-A2C9-44AC-BEAD-426400857C92}" srcOrd="2" destOrd="0" parTransId="{05390269-05A2-4FFD-AB31-035B22ED70F2}" sibTransId="{4B9F1C37-374E-48D8-9FF2-636919793387}"/>
    <dgm:cxn modelId="{14CD3F5B-D70D-4B50-A876-EF2D2ECE7E5D}" type="presOf" srcId="{3513A635-4033-4989-A575-746F27BF8438}" destId="{7682334D-2A08-49D1-A837-B463BE29C0A7}" srcOrd="0" destOrd="0" presId="urn:microsoft.com/office/officeart/2005/8/layout/cycle6"/>
    <dgm:cxn modelId="{A34DC38D-84B4-43E5-9344-676C4CDF2AFC}" type="presOf" srcId="{613C241F-45C0-4E0F-AB60-293D8EA0B355}" destId="{E46FD38B-403F-4393-B8A5-84A266AD7B78}" srcOrd="0" destOrd="0" presId="urn:microsoft.com/office/officeart/2005/8/layout/cycle6"/>
    <dgm:cxn modelId="{36713CAA-D440-4F2B-87BE-E8C37E22AAEE}" type="presOf" srcId="{D8B0586B-3B44-449C-83D2-4E126EFB434F}" destId="{0077615B-6AF2-42A1-BEE3-2B6134C283A9}" srcOrd="0" destOrd="0" presId="urn:microsoft.com/office/officeart/2005/8/layout/cycle6"/>
    <dgm:cxn modelId="{7B1FF958-91A0-46CB-821F-0E86EEEF38DD}" type="presOf" srcId="{8838F848-B777-45C2-B870-1BBFEDB8646C}" destId="{553D2057-9393-47C5-9D7B-50024F44C731}" srcOrd="0" destOrd="0" presId="urn:microsoft.com/office/officeart/2005/8/layout/cycle6"/>
    <dgm:cxn modelId="{A07BC92C-BCEC-45E7-86EC-03BA9E48074E}" srcId="{9DE56F6C-2BC6-4F2B-8ED3-909AA9E670AE}" destId="{8A7898E1-B6FE-4084-A170-E44AB7878D20}" srcOrd="6" destOrd="0" parTransId="{A64F54A2-C1BB-4B99-BF0E-2A2DBB53FE93}" sibTransId="{5EBEF6A8-4ECA-4AD2-82BD-1A68EB641E9C}"/>
    <dgm:cxn modelId="{E6F68256-7272-4A45-892E-85BAEE52A619}" type="presOf" srcId="{8A7898E1-B6FE-4084-A170-E44AB7878D20}" destId="{00CB052A-268A-4BBB-A95E-6B40D010FCFC}" srcOrd="0" destOrd="0" presId="urn:microsoft.com/office/officeart/2005/8/layout/cycle6"/>
    <dgm:cxn modelId="{2A324845-33F1-4285-AD4E-596011424186}" type="presOf" srcId="{77196776-462A-4448-8535-538484589044}" destId="{EC8250EF-12D5-4E95-877A-C75F8A1184C3}" srcOrd="0" destOrd="0" presId="urn:microsoft.com/office/officeart/2005/8/layout/cycle6"/>
    <dgm:cxn modelId="{D6AB5CE5-7867-413D-8296-974EA11C0CDC}" srcId="{9DE56F6C-2BC6-4F2B-8ED3-909AA9E670AE}" destId="{9C45202B-B17F-43C9-9979-B52568B932A5}" srcOrd="0" destOrd="0" parTransId="{2B505E20-1863-4A45-ABC0-9E01A5955A23}" sibTransId="{4911E640-A3D7-4FB9-8EAA-107A59B1F1CD}"/>
    <dgm:cxn modelId="{8CD910EE-2931-432E-8A58-A81323066D9E}" type="presOf" srcId="{9C45202B-B17F-43C9-9979-B52568B932A5}" destId="{573EF97C-CB7A-4BF4-B7EC-22BE4DC8A869}" srcOrd="0" destOrd="0" presId="urn:microsoft.com/office/officeart/2005/8/layout/cycle6"/>
    <dgm:cxn modelId="{87EFBAEB-CD5E-41A4-8802-9D2D61968DDA}" type="presOf" srcId="{8784C789-78A3-4096-A097-481CA3B38FE9}" destId="{7C8B906B-3154-4B74-9E98-5A845378505F}" srcOrd="0" destOrd="0" presId="urn:microsoft.com/office/officeart/2005/8/layout/cycle6"/>
    <dgm:cxn modelId="{604DF026-CFA8-49B2-8E60-4DAE2C0438B8}" srcId="{9DE56F6C-2BC6-4F2B-8ED3-909AA9E670AE}" destId="{8838F848-B777-45C2-B870-1BBFEDB8646C}" srcOrd="5" destOrd="0" parTransId="{911F9141-2F33-42F5-B283-EF6182818C46}" sibTransId="{9F43414B-3FD3-4329-B4D9-CDFB5D948344}"/>
    <dgm:cxn modelId="{FB528FF2-DB13-434D-AFFF-62F5D3A87708}" type="presOf" srcId="{9F43414B-3FD3-4329-B4D9-CDFB5D948344}" destId="{0F3A5322-2D09-4B18-8EB4-8053FE3816D0}" srcOrd="0" destOrd="0" presId="urn:microsoft.com/office/officeart/2005/8/layout/cycle6"/>
    <dgm:cxn modelId="{30BC9C64-6237-43AD-A615-DE985B599BD2}" srcId="{9DE56F6C-2BC6-4F2B-8ED3-909AA9E670AE}" destId="{3513A635-4033-4989-A575-746F27BF8438}" srcOrd="1" destOrd="0" parTransId="{09E15C98-BA3F-460A-BCB4-57005E5FE4DE}" sibTransId="{9D3BE36D-B8AD-47A1-868B-48EAA2798C8D}"/>
    <dgm:cxn modelId="{F2678B84-CBA5-491B-9F78-241FF2086D65}" type="presOf" srcId="{5EBEF6A8-4ECA-4AD2-82BD-1A68EB641E9C}" destId="{C26F0C85-5246-4809-9C1C-48AA344D2526}" srcOrd="0" destOrd="0" presId="urn:microsoft.com/office/officeart/2005/8/layout/cycle6"/>
    <dgm:cxn modelId="{9AC8C0A9-8AC0-4A00-AE56-4356B7336369}" srcId="{9DE56F6C-2BC6-4F2B-8ED3-909AA9E670AE}" destId="{613C241F-45C0-4E0F-AB60-293D8EA0B355}" srcOrd="3" destOrd="0" parTransId="{A5F1F22F-3B1A-4946-8805-6B64BBD9E282}" sibTransId="{D8B0586B-3B44-449C-83D2-4E126EFB434F}"/>
    <dgm:cxn modelId="{B64ED920-D782-4EE0-A92E-ED340BE4EED7}" type="presOf" srcId="{9DE56F6C-2BC6-4F2B-8ED3-909AA9E670AE}" destId="{C5530897-47CB-4BCB-8EBC-7EB0F1B8D373}" srcOrd="0" destOrd="0" presId="urn:microsoft.com/office/officeart/2005/8/layout/cycle6"/>
    <dgm:cxn modelId="{2A9CAC8D-DEDF-4A7E-AA17-78EE878EAE37}" type="presParOf" srcId="{C5530897-47CB-4BCB-8EBC-7EB0F1B8D373}" destId="{573EF97C-CB7A-4BF4-B7EC-22BE4DC8A869}" srcOrd="0" destOrd="0" presId="urn:microsoft.com/office/officeart/2005/8/layout/cycle6"/>
    <dgm:cxn modelId="{C70C8701-1D13-402B-BF8E-D6560FA95510}" type="presParOf" srcId="{C5530897-47CB-4BCB-8EBC-7EB0F1B8D373}" destId="{03E9E5AB-8483-4D55-A62A-FBB4FBE381C9}" srcOrd="1" destOrd="0" presId="urn:microsoft.com/office/officeart/2005/8/layout/cycle6"/>
    <dgm:cxn modelId="{D8D6EBD1-FD4E-435F-A959-FBF07C773967}" type="presParOf" srcId="{C5530897-47CB-4BCB-8EBC-7EB0F1B8D373}" destId="{012B6DC8-05A9-4B33-8DD3-59077D5570E8}" srcOrd="2" destOrd="0" presId="urn:microsoft.com/office/officeart/2005/8/layout/cycle6"/>
    <dgm:cxn modelId="{3094D8DA-0E12-4892-80BE-0A2DF40C3714}" type="presParOf" srcId="{C5530897-47CB-4BCB-8EBC-7EB0F1B8D373}" destId="{7682334D-2A08-49D1-A837-B463BE29C0A7}" srcOrd="3" destOrd="0" presId="urn:microsoft.com/office/officeart/2005/8/layout/cycle6"/>
    <dgm:cxn modelId="{CACD2FD1-F868-491A-8278-15D579CBF45A}" type="presParOf" srcId="{C5530897-47CB-4BCB-8EBC-7EB0F1B8D373}" destId="{8B1E7F24-00FB-477B-B2C4-4E300C5F1DF4}" srcOrd="4" destOrd="0" presId="urn:microsoft.com/office/officeart/2005/8/layout/cycle6"/>
    <dgm:cxn modelId="{7A1E41F3-5AC6-4FF0-A33D-90F7A6B7CB40}" type="presParOf" srcId="{C5530897-47CB-4BCB-8EBC-7EB0F1B8D373}" destId="{BA92015B-68BD-46CB-8112-7D7C9BC03540}" srcOrd="5" destOrd="0" presId="urn:microsoft.com/office/officeart/2005/8/layout/cycle6"/>
    <dgm:cxn modelId="{B2D36B7B-263E-40E9-AF0A-2AA5B642705F}" type="presParOf" srcId="{C5530897-47CB-4BCB-8EBC-7EB0F1B8D373}" destId="{2AB2C645-E923-43DE-BF00-9EBF0932103F}" srcOrd="6" destOrd="0" presId="urn:microsoft.com/office/officeart/2005/8/layout/cycle6"/>
    <dgm:cxn modelId="{2C512CC6-4280-4AB8-821F-106E9B1AE90B}" type="presParOf" srcId="{C5530897-47CB-4BCB-8EBC-7EB0F1B8D373}" destId="{3265E4E6-DBB5-405F-A5E9-874D09EDD864}" srcOrd="7" destOrd="0" presId="urn:microsoft.com/office/officeart/2005/8/layout/cycle6"/>
    <dgm:cxn modelId="{BEFA121F-9BFE-4A4C-8CB0-CEC323B4BB37}" type="presParOf" srcId="{C5530897-47CB-4BCB-8EBC-7EB0F1B8D373}" destId="{68BF0389-2028-4CB1-9019-238EBF69C66A}" srcOrd="8" destOrd="0" presId="urn:microsoft.com/office/officeart/2005/8/layout/cycle6"/>
    <dgm:cxn modelId="{46123295-4B6D-4119-B800-A929209771A0}" type="presParOf" srcId="{C5530897-47CB-4BCB-8EBC-7EB0F1B8D373}" destId="{E46FD38B-403F-4393-B8A5-84A266AD7B78}" srcOrd="9" destOrd="0" presId="urn:microsoft.com/office/officeart/2005/8/layout/cycle6"/>
    <dgm:cxn modelId="{8259F201-CEDC-423B-A05D-C5478D5CE734}" type="presParOf" srcId="{C5530897-47CB-4BCB-8EBC-7EB0F1B8D373}" destId="{13B8DA84-E0B2-4868-B478-25746B664740}" srcOrd="10" destOrd="0" presId="urn:microsoft.com/office/officeart/2005/8/layout/cycle6"/>
    <dgm:cxn modelId="{16F2CF57-7F59-45DE-90D9-0941CF953470}" type="presParOf" srcId="{C5530897-47CB-4BCB-8EBC-7EB0F1B8D373}" destId="{0077615B-6AF2-42A1-BEE3-2B6134C283A9}" srcOrd="11" destOrd="0" presId="urn:microsoft.com/office/officeart/2005/8/layout/cycle6"/>
    <dgm:cxn modelId="{31D774F4-311C-4A7B-94C8-3BC75AB7918D}" type="presParOf" srcId="{C5530897-47CB-4BCB-8EBC-7EB0F1B8D373}" destId="{EC8250EF-12D5-4E95-877A-C75F8A1184C3}" srcOrd="12" destOrd="0" presId="urn:microsoft.com/office/officeart/2005/8/layout/cycle6"/>
    <dgm:cxn modelId="{9D72CFC8-44D2-4062-9E98-743D8AD756C0}" type="presParOf" srcId="{C5530897-47CB-4BCB-8EBC-7EB0F1B8D373}" destId="{ABA1B9AB-C914-47AA-88C2-FFA9DA84EDA7}" srcOrd="13" destOrd="0" presId="urn:microsoft.com/office/officeart/2005/8/layout/cycle6"/>
    <dgm:cxn modelId="{F6D11177-848E-4114-83B2-4CD8F5964446}" type="presParOf" srcId="{C5530897-47CB-4BCB-8EBC-7EB0F1B8D373}" destId="{7C8B906B-3154-4B74-9E98-5A845378505F}" srcOrd="14" destOrd="0" presId="urn:microsoft.com/office/officeart/2005/8/layout/cycle6"/>
    <dgm:cxn modelId="{0BA30316-27D2-491B-8849-998351CB5BE8}" type="presParOf" srcId="{C5530897-47CB-4BCB-8EBC-7EB0F1B8D373}" destId="{553D2057-9393-47C5-9D7B-50024F44C731}" srcOrd="15" destOrd="0" presId="urn:microsoft.com/office/officeart/2005/8/layout/cycle6"/>
    <dgm:cxn modelId="{9E67107C-5781-4E56-9248-D39B3B7D0142}" type="presParOf" srcId="{C5530897-47CB-4BCB-8EBC-7EB0F1B8D373}" destId="{B83BF7B9-1153-4977-B6AA-9533F1A82B4B}" srcOrd="16" destOrd="0" presId="urn:microsoft.com/office/officeart/2005/8/layout/cycle6"/>
    <dgm:cxn modelId="{CB7FF09B-195E-4AB4-B9E0-4280A7831556}" type="presParOf" srcId="{C5530897-47CB-4BCB-8EBC-7EB0F1B8D373}" destId="{0F3A5322-2D09-4B18-8EB4-8053FE3816D0}" srcOrd="17" destOrd="0" presId="urn:microsoft.com/office/officeart/2005/8/layout/cycle6"/>
    <dgm:cxn modelId="{1FEA2047-E5F3-4924-B89F-BEAFB0860E5E}" type="presParOf" srcId="{C5530897-47CB-4BCB-8EBC-7EB0F1B8D373}" destId="{00CB052A-268A-4BBB-A95E-6B40D010FCFC}" srcOrd="18" destOrd="0" presId="urn:microsoft.com/office/officeart/2005/8/layout/cycle6"/>
    <dgm:cxn modelId="{6FAFB700-8C78-41C7-9A51-4D83DAE287A2}" type="presParOf" srcId="{C5530897-47CB-4BCB-8EBC-7EB0F1B8D373}" destId="{8B562E70-5991-4188-9399-4E0D5D3314C9}" srcOrd="19" destOrd="0" presId="urn:microsoft.com/office/officeart/2005/8/layout/cycle6"/>
    <dgm:cxn modelId="{4B445AAC-6553-43B2-95FA-AE2F0B77C408}" type="presParOf" srcId="{C5530897-47CB-4BCB-8EBC-7EB0F1B8D373}" destId="{C26F0C85-5246-4809-9C1C-48AA344D2526}" srcOrd="20" destOrd="0" presId="urn:microsoft.com/office/officeart/2005/8/layout/cycle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A5B9ED-7379-49C9-B5E4-1A3A7A68B4AA}">
      <dsp:nvSpPr>
        <dsp:cNvPr id="0" name=""/>
        <dsp:cNvSpPr/>
      </dsp:nvSpPr>
      <dsp:spPr>
        <a:xfrm rot="10800000">
          <a:off x="0" y="0"/>
          <a:ext cx="2130551" cy="428731"/>
        </a:xfrm>
        <a:prstGeom prst="trapezoid">
          <a:avLst>
            <a:gd name="adj" fmla="val 38030"/>
          </a:avLst>
        </a:prstGeom>
        <a:solidFill>
          <a:schemeClr val="accent1">
            <a:shade val="8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latin typeface="+mj-lt"/>
            </a:rPr>
            <a:t>Nation</a:t>
          </a:r>
        </a:p>
      </dsp:txBody>
      <dsp:txXfrm>
        <a:off x="372846" y="0"/>
        <a:ext cx="1384858" cy="428731"/>
      </dsp:txXfrm>
    </dsp:sp>
    <dsp:sp modelId="{EEE27DE5-E591-4484-B486-659557A2BCA0}">
      <dsp:nvSpPr>
        <dsp:cNvPr id="0" name=""/>
        <dsp:cNvSpPr/>
      </dsp:nvSpPr>
      <dsp:spPr>
        <a:xfrm rot="10800000">
          <a:off x="163048" y="428731"/>
          <a:ext cx="1804455" cy="428731"/>
        </a:xfrm>
        <a:prstGeom prst="trapezoid">
          <a:avLst>
            <a:gd name="adj" fmla="val 38030"/>
          </a:avLst>
        </a:prstGeom>
        <a:solidFill>
          <a:schemeClr val="accent1">
            <a:shade val="80000"/>
            <a:hueOff val="70274"/>
            <a:satOff val="-3540"/>
            <a:lumOff val="5791"/>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latin typeface="+mj-lt"/>
            </a:rPr>
            <a:t>State</a:t>
          </a:r>
        </a:p>
      </dsp:txBody>
      <dsp:txXfrm>
        <a:off x="478827" y="428731"/>
        <a:ext cx="1172896" cy="428731"/>
      </dsp:txXfrm>
    </dsp:sp>
    <dsp:sp modelId="{80DA2DE4-06FA-4FA1-A5D0-7763AABC71CF}">
      <dsp:nvSpPr>
        <dsp:cNvPr id="0" name=""/>
        <dsp:cNvSpPr/>
      </dsp:nvSpPr>
      <dsp:spPr>
        <a:xfrm rot="10800000">
          <a:off x="343689" y="885423"/>
          <a:ext cx="1478358" cy="428731"/>
        </a:xfrm>
        <a:prstGeom prst="trapezoid">
          <a:avLst>
            <a:gd name="adj" fmla="val 38030"/>
          </a:avLst>
        </a:prstGeom>
        <a:solidFill>
          <a:schemeClr val="accent1">
            <a:shade val="80000"/>
            <a:hueOff val="140547"/>
            <a:satOff val="-7081"/>
            <a:lumOff val="1158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latin typeface="+mj-lt"/>
            </a:rPr>
            <a:t>Community</a:t>
          </a:r>
        </a:p>
      </dsp:txBody>
      <dsp:txXfrm>
        <a:off x="602401" y="885423"/>
        <a:ext cx="960933" cy="428731"/>
      </dsp:txXfrm>
    </dsp:sp>
    <dsp:sp modelId="{B64647C9-6982-4747-BE2A-E53494636DB0}">
      <dsp:nvSpPr>
        <dsp:cNvPr id="0" name=""/>
        <dsp:cNvSpPr/>
      </dsp:nvSpPr>
      <dsp:spPr>
        <a:xfrm rot="10800000">
          <a:off x="489144" y="1286193"/>
          <a:ext cx="1152262" cy="428731"/>
        </a:xfrm>
        <a:prstGeom prst="trapezoid">
          <a:avLst>
            <a:gd name="adj" fmla="val 38030"/>
          </a:avLst>
        </a:prstGeom>
        <a:solidFill>
          <a:schemeClr val="accent1">
            <a:shade val="80000"/>
            <a:hueOff val="210821"/>
            <a:satOff val="-10621"/>
            <a:lumOff val="1737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latin typeface="+mj-lt"/>
            </a:rPr>
            <a:t>Health</a:t>
          </a:r>
          <a:r>
            <a:rPr lang="en-US" sz="2000" b="1" kern="1200" dirty="0" smtClean="0">
              <a:latin typeface="+mj-lt"/>
            </a:rPr>
            <a:t> </a:t>
          </a:r>
          <a:r>
            <a:rPr lang="en-US" sz="800" b="1" kern="1200" dirty="0" smtClean="0">
              <a:latin typeface="+mj-lt"/>
            </a:rPr>
            <a:t>Plan</a:t>
          </a:r>
        </a:p>
      </dsp:txBody>
      <dsp:txXfrm>
        <a:off x="690790" y="1286193"/>
        <a:ext cx="748970" cy="428731"/>
      </dsp:txXfrm>
    </dsp:sp>
    <dsp:sp modelId="{0AA64189-5CD2-459B-8ADA-C986C7B1ED68}">
      <dsp:nvSpPr>
        <dsp:cNvPr id="0" name=""/>
        <dsp:cNvSpPr/>
      </dsp:nvSpPr>
      <dsp:spPr>
        <a:xfrm rot="10800000">
          <a:off x="652193" y="1714924"/>
          <a:ext cx="826165" cy="428731"/>
        </a:xfrm>
        <a:prstGeom prst="trapezoid">
          <a:avLst>
            <a:gd name="adj" fmla="val 38030"/>
          </a:avLst>
        </a:prstGeom>
        <a:solidFill>
          <a:schemeClr val="accent1">
            <a:shade val="80000"/>
            <a:hueOff val="281094"/>
            <a:satOff val="-14162"/>
            <a:lumOff val="2316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latin typeface="+mj-lt"/>
            </a:rPr>
            <a:t>Practice</a:t>
          </a:r>
        </a:p>
      </dsp:txBody>
      <dsp:txXfrm>
        <a:off x="796772" y="1714924"/>
        <a:ext cx="537007" cy="428731"/>
      </dsp:txXfrm>
    </dsp:sp>
    <dsp:sp modelId="{2CB93EF3-89CC-401B-8C38-57021F42BE42}">
      <dsp:nvSpPr>
        <dsp:cNvPr id="0" name=""/>
        <dsp:cNvSpPr/>
      </dsp:nvSpPr>
      <dsp:spPr>
        <a:xfrm rot="10800000">
          <a:off x="821152" y="2115127"/>
          <a:ext cx="500069" cy="657458"/>
        </a:xfrm>
        <a:prstGeom prst="trapezoid">
          <a:avLst>
            <a:gd name="adj" fmla="val 50000"/>
          </a:avLst>
        </a:prstGeom>
        <a:solidFill>
          <a:schemeClr val="accent1">
            <a:shade val="80000"/>
            <a:hueOff val="351368"/>
            <a:satOff val="-17702"/>
            <a:lumOff val="2895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b="1" kern="1200" dirty="0" smtClean="0">
              <a:solidFill>
                <a:srgbClr val="002060"/>
              </a:solidFill>
              <a:latin typeface="+mj-lt"/>
            </a:rPr>
            <a:t>Patient</a:t>
          </a:r>
        </a:p>
      </dsp:txBody>
      <dsp:txXfrm>
        <a:off x="821152" y="2115127"/>
        <a:ext cx="500069" cy="65745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F4B34C-8C8A-4733-BC06-BCB32246CFEA}">
      <dsp:nvSpPr>
        <dsp:cNvPr id="0" name=""/>
        <dsp:cNvSpPr/>
      </dsp:nvSpPr>
      <dsp:spPr>
        <a:xfrm>
          <a:off x="617219" y="0"/>
          <a:ext cx="6995160" cy="424338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CFA384-D4DE-43B1-92F9-D939A83031FC}">
      <dsp:nvSpPr>
        <dsp:cNvPr id="0" name=""/>
        <dsp:cNvSpPr/>
      </dsp:nvSpPr>
      <dsp:spPr>
        <a:xfrm>
          <a:off x="8840" y="1273016"/>
          <a:ext cx="2648902" cy="1697355"/>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Rationale for and overview of patient centered quality measurement and improvement (PCQMI)</a:t>
          </a:r>
          <a:endParaRPr lang="en-US" sz="1900" kern="1200" dirty="0"/>
        </a:p>
      </dsp:txBody>
      <dsp:txXfrm>
        <a:off x="8840" y="1273016"/>
        <a:ext cx="2648902" cy="1697355"/>
      </dsp:txXfrm>
    </dsp:sp>
    <dsp:sp modelId="{AB0EB1EA-D3A2-42C4-8C61-3442F4F36E2B}">
      <dsp:nvSpPr>
        <dsp:cNvPr id="0" name=""/>
        <dsp:cNvSpPr/>
      </dsp:nvSpPr>
      <dsp:spPr>
        <a:xfrm>
          <a:off x="2790348" y="1273016"/>
          <a:ext cx="2648902" cy="1697355"/>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In depth review of the design, testing and application of the Well Visit Planner</a:t>
          </a:r>
          <a:endParaRPr lang="en-US" sz="1900" kern="1200" dirty="0"/>
        </a:p>
      </dsp:txBody>
      <dsp:txXfrm>
        <a:off x="2790348" y="1273016"/>
        <a:ext cx="2648902" cy="1697355"/>
      </dsp:txXfrm>
    </dsp:sp>
    <dsp:sp modelId="{FD67D3DC-FD8C-4FEE-B5B2-F66C8E372AD8}">
      <dsp:nvSpPr>
        <dsp:cNvPr id="0" name=""/>
        <dsp:cNvSpPr/>
      </dsp:nvSpPr>
      <dsp:spPr>
        <a:xfrm>
          <a:off x="5571857" y="1273016"/>
          <a:ext cx="2648902" cy="1697355"/>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Dialogue about opportunities and address questions </a:t>
          </a:r>
          <a:endParaRPr lang="en-US" sz="1900" kern="1200" dirty="0"/>
        </a:p>
      </dsp:txBody>
      <dsp:txXfrm>
        <a:off x="5571857" y="1273016"/>
        <a:ext cx="2648902" cy="169735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2446" tIns="46223" rIns="92446" bIns="46223" rtlCol="0"/>
          <a:lstStyle>
            <a:lvl1pPr algn="r">
              <a:defRPr sz="1200"/>
            </a:lvl1pPr>
          </a:lstStyle>
          <a:p>
            <a:fld id="{E6DB1300-B454-2148-8C90-EFDD81F23514}" type="datetimeFigureOut">
              <a:rPr lang="en-US" smtClean="0"/>
              <a:pPr/>
              <a:t>4/9/2013</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2446" tIns="46223" rIns="92446" bIns="46223" rtlCol="0" anchor="b"/>
          <a:lstStyle>
            <a:lvl1pPr algn="r">
              <a:defRPr sz="1200"/>
            </a:lvl1pPr>
          </a:lstStyle>
          <a:p>
            <a:fld id="{FD23191E-154C-794E-BC8C-B0AE9A580BE2}" type="slidenum">
              <a:rPr lang="en-US" smtClean="0"/>
              <a:pPr/>
              <a:t>‹#›</a:t>
            </a:fld>
            <a:endParaRPr lang="en-US"/>
          </a:p>
        </p:txBody>
      </p:sp>
    </p:spTree>
    <p:extLst>
      <p:ext uri="{BB962C8B-B14F-4D97-AF65-F5344CB8AC3E}">
        <p14:creationId xmlns:p14="http://schemas.microsoft.com/office/powerpoint/2010/main" xmlns="" val="193772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2446" tIns="46223" rIns="92446" bIns="46223" rtlCol="0"/>
          <a:lstStyle>
            <a:lvl1pPr algn="r">
              <a:defRPr sz="1200"/>
            </a:lvl1pPr>
          </a:lstStyle>
          <a:p>
            <a:fld id="{39C0B0AC-CA17-0B4E-89FE-FEDBEE756A59}" type="datetimeFigureOut">
              <a:rPr lang="en-US" smtClean="0"/>
              <a:pPr/>
              <a:t>4/9/2013</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46" tIns="46223" rIns="92446" bIns="46223" rtlCol="0" anchor="b"/>
          <a:lstStyle>
            <a:lvl1pPr algn="r">
              <a:defRPr sz="1200"/>
            </a:lvl1pPr>
          </a:lstStyle>
          <a:p>
            <a:fld id="{A7B3B577-7273-6744-ADBD-F50DED8C5ABF}" type="slidenum">
              <a:rPr lang="en-US" smtClean="0"/>
              <a:pPr/>
              <a:t>‹#›</a:t>
            </a:fld>
            <a:endParaRPr lang="en-US"/>
          </a:p>
        </p:txBody>
      </p:sp>
    </p:spTree>
    <p:extLst>
      <p:ext uri="{BB962C8B-B14F-4D97-AF65-F5344CB8AC3E}">
        <p14:creationId xmlns:p14="http://schemas.microsoft.com/office/powerpoint/2010/main" xmlns="" val="24073901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E9E772-86A1-4660-9843-E9B0FF231A55}" type="slidenum">
              <a:rPr lang="en-US" smtClean="0"/>
              <a:pPr>
                <a:defRPr/>
              </a:pPr>
              <a:t>3</a:t>
            </a:fld>
            <a:endParaRPr lang="en-US"/>
          </a:p>
        </p:txBody>
      </p:sp>
    </p:spTree>
    <p:extLst>
      <p:ext uri="{BB962C8B-B14F-4D97-AF65-F5344CB8AC3E}">
        <p14:creationId xmlns:p14="http://schemas.microsoft.com/office/powerpoint/2010/main" xmlns="" val="45954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43EF3-4679-4763-97F2-5B974AFC64B4}" type="slidenum">
              <a:rPr lang="en-US"/>
              <a:pPr/>
              <a:t>6</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E9E772-86A1-4660-9843-E9B0FF231A55}" type="slidenum">
              <a:rPr lang="en-US" smtClean="0"/>
              <a:pPr>
                <a:defRPr/>
              </a:pPr>
              <a:t>10</a:t>
            </a:fld>
            <a:endParaRPr lang="en-US"/>
          </a:p>
        </p:txBody>
      </p:sp>
    </p:spTree>
    <p:extLst>
      <p:ext uri="{BB962C8B-B14F-4D97-AF65-F5344CB8AC3E}">
        <p14:creationId xmlns:p14="http://schemas.microsoft.com/office/powerpoint/2010/main" xmlns="" val="45954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E9E772-86A1-4660-9843-E9B0FF231A55}" type="slidenum">
              <a:rPr lang="en-US" smtClean="0"/>
              <a:pPr>
                <a:defRPr/>
              </a:pPr>
              <a:t>12</a:t>
            </a:fld>
            <a:endParaRPr lang="en-US"/>
          </a:p>
        </p:txBody>
      </p:sp>
    </p:spTree>
    <p:extLst>
      <p:ext uri="{BB962C8B-B14F-4D97-AF65-F5344CB8AC3E}">
        <p14:creationId xmlns:p14="http://schemas.microsoft.com/office/powerpoint/2010/main" xmlns="" val="45954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67796D-9D58-4A74-80EC-A638F82AE4C8}" type="slidenum">
              <a:rPr lang="en-US"/>
              <a:pPr/>
              <a:t>13</a:t>
            </a:fld>
            <a:endParaRPr lang="en-US"/>
          </a:p>
        </p:txBody>
      </p:sp>
      <p:sp>
        <p:nvSpPr>
          <p:cNvPr id="223234" name="Rectangle 2"/>
          <p:cNvSpPr>
            <a:spLocks noGrp="1" noRot="1" noChangeAspect="1" noChangeArrowheads="1" noTextEdit="1"/>
          </p:cNvSpPr>
          <p:nvPr>
            <p:ph type="sldImg"/>
          </p:nvPr>
        </p:nvSpPr>
        <p:spPr>
          <a:xfrm>
            <a:off x="1185863" y="698500"/>
            <a:ext cx="4645025" cy="3484563"/>
          </a:xfrm>
          <a:ln/>
        </p:spPr>
      </p:sp>
      <p:sp>
        <p:nvSpPr>
          <p:cNvPr id="223235" name="Rectangle 3"/>
          <p:cNvSpPr>
            <a:spLocks noGrp="1" noChangeArrowheads="1"/>
          </p:cNvSpPr>
          <p:nvPr>
            <p:ph type="body" idx="1"/>
          </p:nvPr>
        </p:nvSpPr>
        <p:spPr>
          <a:xfrm>
            <a:off x="699419" y="4415791"/>
            <a:ext cx="5611566" cy="4181767"/>
          </a:xfrm>
        </p:spPr>
        <p:txBody>
          <a:bodyPr/>
          <a:lstStyle/>
          <a:p>
            <a:endParaRPr 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E9E772-86A1-4660-9843-E9B0FF231A55}" type="slidenum">
              <a:rPr lang="en-US" smtClean="0"/>
              <a:pPr>
                <a:defRPr/>
              </a:pPr>
              <a:t>19</a:t>
            </a:fld>
            <a:endParaRPr lang="en-US"/>
          </a:p>
        </p:txBody>
      </p:sp>
    </p:spTree>
    <p:extLst>
      <p:ext uri="{BB962C8B-B14F-4D97-AF65-F5344CB8AC3E}">
        <p14:creationId xmlns:p14="http://schemas.microsoft.com/office/powerpoint/2010/main" xmlns="" val="45954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E9E772-86A1-4660-9843-E9B0FF231A55}" type="slidenum">
              <a:rPr lang="en-US" smtClean="0"/>
              <a:pPr>
                <a:defRPr/>
              </a:pPr>
              <a:t>42</a:t>
            </a:fld>
            <a:endParaRPr lang="en-US"/>
          </a:p>
        </p:txBody>
      </p:sp>
    </p:spTree>
    <p:extLst>
      <p:ext uri="{BB962C8B-B14F-4D97-AF65-F5344CB8AC3E}">
        <p14:creationId xmlns:p14="http://schemas.microsoft.com/office/powerpoint/2010/main" xmlns="" val="45954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90078E-B411-47ED-9F60-A0072E0FB62E}" type="datetime2">
              <a:rPr lang="en-US" smtClean="0"/>
              <a:pPr/>
              <a:t>Tuesday, April 09, 2013</a:t>
            </a:fld>
            <a:endParaRPr lang="en-US"/>
          </a:p>
        </p:txBody>
      </p:sp>
      <p:sp>
        <p:nvSpPr>
          <p:cNvPr id="5" name="Footer Placeholder 4"/>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5D904-6D54-41C8-80F4-4308713D4908}" type="datetime2">
              <a:rPr lang="en-US" smtClean="0"/>
              <a:pPr/>
              <a:t>Tuesday, April 09, 2013</a:t>
            </a:fld>
            <a:endParaRPr lang="en-US"/>
          </a:p>
        </p:txBody>
      </p:sp>
      <p:sp>
        <p:nvSpPr>
          <p:cNvPr id="5" name="Footer Placeholder 4"/>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DEA98D-483F-49C3-AE7E-D2DF8C94718C}" type="datetime2">
              <a:rPr lang="en-US" smtClean="0"/>
              <a:pPr/>
              <a:t>Tuesday, April 09, 2013</a:t>
            </a:fld>
            <a:endParaRPr lang="en-US"/>
          </a:p>
        </p:txBody>
      </p:sp>
      <p:sp>
        <p:nvSpPr>
          <p:cNvPr id="5" name="Footer Placeholder 4"/>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a:solidFill>
            <a:schemeClr val="tx2"/>
          </a:solidFill>
        </p:spPr>
        <p:txBody>
          <a:bodyPr/>
          <a:lstStyle>
            <a:lvl1pPr>
              <a:defRPr sz="36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J:\CAHMI\COMMUNIC\CAHMI Materials_User's Forms\CAHMI logo misc\cahmilogo_website.gif"/>
          <p:cNvPicPr>
            <a:picLocks noChangeAspect="1" noChangeArrowheads="1"/>
          </p:cNvPicPr>
          <p:nvPr userDrawn="1"/>
        </p:nvPicPr>
        <p:blipFill>
          <a:blip r:embed="rId2" cstate="print"/>
          <a:stretch>
            <a:fillRect/>
          </a:stretch>
        </p:blipFill>
        <p:spPr bwMode="auto">
          <a:xfrm>
            <a:off x="457200" y="6019800"/>
            <a:ext cx="1219200" cy="916503"/>
          </a:xfrm>
          <a:prstGeom prst="rect">
            <a:avLst/>
          </a:prstGeom>
          <a:noFill/>
          <a:ln w="9525">
            <a:noFill/>
            <a:miter lim="800000"/>
            <a:headEnd/>
            <a:tailEnd/>
          </a:ln>
        </p:spPr>
      </p:pic>
      <p:cxnSp>
        <p:nvCxnSpPr>
          <p:cNvPr id="10" name="Straight Connector 9"/>
          <p:cNvCxnSpPr/>
          <p:nvPr userDrawn="1"/>
        </p:nvCxnSpPr>
        <p:spPr>
          <a:xfrm>
            <a:off x="457200" y="5943600"/>
            <a:ext cx="8229600" cy="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33400" y="1219200"/>
            <a:ext cx="8153400" cy="457200"/>
          </a:xfrm>
        </p:spPr>
        <p:txBody>
          <a:bodyPr/>
          <a:lstStyle>
            <a:lvl1pPr>
              <a:buNone/>
              <a:defRPr sz="2400" b="1">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stStyle>
          <a:p>
            <a:pPr lvl="0"/>
            <a:r>
              <a:rPr lang="en-US" dirty="0" smtClean="0"/>
              <a:t>Click to edit Master text styles</a:t>
            </a:r>
          </a:p>
        </p:txBody>
      </p:sp>
      <p:sp>
        <p:nvSpPr>
          <p:cNvPr id="8" name="Slide Number Placeholder 5"/>
          <p:cNvSpPr>
            <a:spLocks noGrp="1"/>
          </p:cNvSpPr>
          <p:nvPr>
            <p:ph type="sldNum" sz="quarter" idx="12"/>
          </p:nvPr>
        </p:nvSpPr>
        <p:spPr>
          <a:xfrm>
            <a:off x="3505200" y="6356350"/>
            <a:ext cx="2133600" cy="365125"/>
          </a:xfrm>
        </p:spPr>
        <p:txBody>
          <a:bodyPr/>
          <a:lstStyle>
            <a:lvl1pPr algn="ctr">
              <a:defRPr/>
            </a:lvl1pPr>
          </a:lstStyle>
          <a:p>
            <a:pPr>
              <a:defRPr/>
            </a:pPr>
            <a:fld id="{5907BE5E-E717-4ADF-BCC7-B6FA1ADA68F6}" type="slidenum">
              <a:rPr lang="en-US" smtClean="0"/>
              <a:pPr>
                <a:defRPr/>
              </a:pPr>
              <a:t>‹#›</a:t>
            </a:fld>
            <a:endParaRPr lang="en-US" dirty="0"/>
          </a:p>
        </p:txBody>
      </p:sp>
    </p:spTree>
    <p:extLst>
      <p:ext uri="{BB962C8B-B14F-4D97-AF65-F5344CB8AC3E}">
        <p14:creationId xmlns:p14="http://schemas.microsoft.com/office/powerpoint/2010/main" xmlns="" val="388244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D7B0D-D75A-4D90-A1AF-8DF339F3A5DF}" type="datetime2">
              <a:rPr lang="en-US" smtClean="0"/>
              <a:pPr/>
              <a:t>Tuesday, April 09, 2013</a:t>
            </a:fld>
            <a:endParaRPr lang="en-US"/>
          </a:p>
        </p:txBody>
      </p:sp>
      <p:sp>
        <p:nvSpPr>
          <p:cNvPr id="5" name="Footer Placeholder 4"/>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944204-E5F1-4BE8-9778-7F50F1D2E3EE}" type="datetime2">
              <a:rPr lang="en-US" smtClean="0"/>
              <a:pPr/>
              <a:t>Tuesday, April 09, 2013</a:t>
            </a:fld>
            <a:endParaRPr lang="en-US"/>
          </a:p>
        </p:txBody>
      </p:sp>
      <p:sp>
        <p:nvSpPr>
          <p:cNvPr id="5" name="Footer Placeholder 4"/>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321EC7-D8D1-465C-840B-149CBFAFB160}" type="datetime2">
              <a:rPr lang="en-US" smtClean="0"/>
              <a:pPr/>
              <a:t>Tuesday, April 09, 2013</a:t>
            </a:fld>
            <a:endParaRPr lang="en-US"/>
          </a:p>
        </p:txBody>
      </p:sp>
      <p:sp>
        <p:nvSpPr>
          <p:cNvPr id="6" name="Footer Placeholder 5"/>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08E5B2-05CA-4E7D-B39B-559187EE9883}" type="datetime2">
              <a:rPr lang="en-US" smtClean="0"/>
              <a:pPr/>
              <a:t>Tuesday, April 09, 2013</a:t>
            </a:fld>
            <a:endParaRPr lang="en-US"/>
          </a:p>
        </p:txBody>
      </p:sp>
      <p:sp>
        <p:nvSpPr>
          <p:cNvPr id="8" name="Footer Placeholder 7"/>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119C68-C62E-4D1B-BB91-F7D4BA5C83A6}" type="datetime2">
              <a:rPr lang="en-US" smtClean="0"/>
              <a:pPr/>
              <a:t>Tuesday, April 09, 2013</a:t>
            </a:fld>
            <a:endParaRPr lang="en-US"/>
          </a:p>
        </p:txBody>
      </p:sp>
      <p:sp>
        <p:nvSpPr>
          <p:cNvPr id="4" name="Footer Placeholder 3"/>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8DA2D2-3F9F-4357-9253-2CE8330DF1D5}" type="datetime2">
              <a:rPr lang="en-US" smtClean="0"/>
              <a:pPr/>
              <a:t>Tuesday, April 09, 2013</a:t>
            </a:fld>
            <a:endParaRPr lang="en-US"/>
          </a:p>
        </p:txBody>
      </p:sp>
      <p:sp>
        <p:nvSpPr>
          <p:cNvPr id="3" name="Footer Placeholder 2"/>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C3E9C-1627-4E77-AC9D-6F82051F60DB}" type="datetime2">
              <a:rPr lang="en-US" smtClean="0"/>
              <a:pPr/>
              <a:t>Tuesday, April 09, 2013</a:t>
            </a:fld>
            <a:endParaRPr lang="en-US"/>
          </a:p>
        </p:txBody>
      </p:sp>
      <p:sp>
        <p:nvSpPr>
          <p:cNvPr id="6" name="Footer Placeholder 5"/>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E9764-3BBC-45FF-BE73-0DBB70A40D01}" type="datetime2">
              <a:rPr lang="en-US" smtClean="0"/>
              <a:pPr/>
              <a:t>Tuesday, April 09, 2013</a:t>
            </a:fld>
            <a:endParaRPr lang="en-US"/>
          </a:p>
        </p:txBody>
      </p:sp>
      <p:sp>
        <p:nvSpPr>
          <p:cNvPr id="6" name="Footer Placeholder 5"/>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606101E8-0635-43A4-9850-2145FB9A16D7}" type="datetime2">
              <a:rPr lang="en-US" smtClean="0"/>
              <a:pPr/>
              <a:t>Tuesday, April 09, 2013</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r>
              <a:rPr lang="en-US" smtClean="0"/>
              <a:t>Engaging Parents as Improvement Partners, April, 2013    |</a:t>
            </a: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hyperlink" Target="http://youtu.be/eG-fFjfyqnY" TargetMode="Externa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youtu.be/eG-fFjfyqnY" TargetMode="Externa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oleObject" Target="../embeddings/oleObject1.bin"/><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myclinic.wellvisitplanner.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emf"/><Relationship Id="rId7" Type="http://schemas.openxmlformats.org/officeDocument/2006/relationships/diagramColors" Target="../diagrams/colors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Layout" Target="../diagrams/layout6.xml"/><Relationship Id="rId7" Type="http://schemas.openxmlformats.org/officeDocument/2006/relationships/image" Target="../media/image8.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wellvisitplanner.org/" TargetMode="Externa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emf"/><Relationship Id="rId7" Type="http://schemas.openxmlformats.org/officeDocument/2006/relationships/diagramColors" Target="../diagrams/colors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p:nvPr/>
        </p:nvSpPr>
        <p:spPr>
          <a:xfrm>
            <a:off x="0" y="555625"/>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177708" y="1800950"/>
            <a:ext cx="4459311" cy="1531134"/>
          </a:xfrm>
          <a:prstGeom prst="rect">
            <a:avLst/>
          </a:prstGeom>
          <a:noFill/>
          <a:ln>
            <a:noFill/>
          </a:ln>
          <a:extLst>
            <a:ext uri="{53640926-AAD7-44D8-BBD7-CCE9431645EC}">
              <a14:shadowObscured xmlns:a14="http://schemas.microsoft.com/office/drawing/2010/main" xmlns=""/>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4073921" y="3482942"/>
            <a:ext cx="4047855" cy="2632115"/>
          </a:xfrm>
          <a:prstGeom prst="rect">
            <a:avLst/>
          </a:prstGeom>
        </p:spPr>
      </p:pic>
      <p:sp>
        <p:nvSpPr>
          <p:cNvPr id="12" name="TextBox 11"/>
          <p:cNvSpPr txBox="1"/>
          <p:nvPr/>
        </p:nvSpPr>
        <p:spPr>
          <a:xfrm>
            <a:off x="876300" y="535305"/>
            <a:ext cx="7400925" cy="1200329"/>
          </a:xfrm>
          <a:prstGeom prst="rect">
            <a:avLst/>
          </a:prstGeom>
          <a:noFill/>
        </p:spPr>
        <p:txBody>
          <a:bodyPr wrap="square" rtlCol="0">
            <a:spAutoFit/>
          </a:bodyPr>
          <a:lstStyle/>
          <a:p>
            <a:pPr algn="ctr"/>
            <a:r>
              <a:rPr lang="en-US" sz="2400" dirty="0" smtClean="0">
                <a:solidFill>
                  <a:schemeClr val="bg1"/>
                </a:solidFill>
              </a:rPr>
              <a:t>Engaging Parents as Quality Improvement Partners: Introducing the Well Visit Planner</a:t>
            </a:r>
          </a:p>
          <a:p>
            <a:pPr algn="ctr"/>
            <a:r>
              <a:rPr lang="en-US" sz="2400" dirty="0" smtClean="0">
                <a:solidFill>
                  <a:schemeClr val="bg1"/>
                </a:solidFill>
              </a:rPr>
              <a:t>April 11, 2013</a:t>
            </a:r>
            <a:endParaRPr lang="en-US" sz="2400" dirty="0">
              <a:solidFill>
                <a:schemeClr val="bg1"/>
              </a:solidFill>
            </a:endParaRPr>
          </a:p>
        </p:txBody>
      </p:sp>
      <p:sp>
        <p:nvSpPr>
          <p:cNvPr id="7" name="Subtitle 2"/>
          <p:cNvSpPr txBox="1">
            <a:spLocks/>
          </p:cNvSpPr>
          <p:nvPr/>
        </p:nvSpPr>
        <p:spPr>
          <a:xfrm>
            <a:off x="0" y="5705319"/>
            <a:ext cx="9144000" cy="63833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Christina Bethell, PhD, MBA, MPH</a:t>
            </a:r>
            <a:endParaRPr kumimoji="0" lang="en-US" sz="2400" b="0" i="1"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endParaRPr kumimoji="0" lang="en-US"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8" name="Subtitle 2"/>
          <p:cNvSpPr txBox="1">
            <a:spLocks/>
          </p:cNvSpPr>
          <p:nvPr/>
        </p:nvSpPr>
        <p:spPr>
          <a:xfrm>
            <a:off x="10995" y="6203601"/>
            <a:ext cx="9144000" cy="638338"/>
          </a:xfrm>
          <a:prstGeom prst="rect">
            <a:avLst/>
          </a:prstGeom>
        </p:spPr>
        <p:txBody>
          <a:bodyPr vert="horz" lIns="91440" tIns="45720" rIns="91440" bIns="45720" rtlCol="0">
            <a:normAutofit/>
          </a:bodyPr>
          <a:lstStyle/>
          <a:p>
            <a:pPr lvl="0" algn="ctr">
              <a:spcBef>
                <a:spcPct val="20000"/>
              </a:spcBef>
              <a:buClr>
                <a:schemeClr val="accent1"/>
              </a:buClr>
              <a:buSzPct val="85000"/>
              <a:defRPr/>
            </a:pPr>
            <a:r>
              <a:rPr lang="en-US" sz="1000" dirty="0" smtClean="0"/>
              <a:t>The WVP was developed and tested by the Child and Adolescent Health Measurement Initiative (CAHMI) for use in pediatric practices over four years and through a grant from the federal Maternal and Child Health Bureau (R40 MC08959). Its continued development and implementation is supported by the CAHMI, volunteer advisors and through support from HRSA/MCHB through Cooperative Agreement U59-MC06890.</a:t>
            </a:r>
            <a:endParaRPr kumimoji="0" lang="en-US"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10" name="Picture 9" descr="X:\SOM\PEDS\CAHMI\COMMUNIC\LOGOS\CAHMI Logos\New CAHMI Logo\CAHMI_Logo_final.png"/>
          <p:cNvPicPr>
            <a:picLocks noChangeAspect="1" noChangeArrowheads="1"/>
          </p:cNvPicPr>
          <p:nvPr/>
        </p:nvPicPr>
        <p:blipFill>
          <a:blip r:embed="rId4" cstate="print"/>
          <a:srcRect/>
          <a:stretch>
            <a:fillRect/>
          </a:stretch>
        </p:blipFill>
        <p:spPr bwMode="auto">
          <a:xfrm>
            <a:off x="728040" y="3825860"/>
            <a:ext cx="2899335" cy="1652621"/>
          </a:xfrm>
          <a:prstGeom prst="rect">
            <a:avLst/>
          </a:prstGeom>
          <a:noFill/>
        </p:spPr>
      </p:pic>
    </p:spTree>
    <p:extLst>
      <p:ext uri="{BB962C8B-B14F-4D97-AF65-F5344CB8AC3E}">
        <p14:creationId xmlns:p14="http://schemas.microsoft.com/office/powerpoint/2010/main" xmlns="" val="902270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609600"/>
          </a:xfrm>
          <a:solidFill>
            <a:schemeClr val="tx2"/>
          </a:solidFill>
        </p:spPr>
        <p:txBody>
          <a:bodyPr>
            <a:normAutofit fontScale="90000"/>
          </a:bodyPr>
          <a:lstStyle/>
          <a:p>
            <a:r>
              <a:rPr lang="en-US" sz="2400" dirty="0" smtClean="0"/>
              <a:t>The Vision:  Empowering A Cycle of Patient-Provider Engagement</a:t>
            </a:r>
            <a:br>
              <a:rPr lang="en-US" sz="2400" dirty="0" smtClean="0"/>
            </a:br>
            <a:r>
              <a:rPr lang="en-US" sz="2400" dirty="0" smtClean="0"/>
              <a:t> (1) Promoting Healthy Development Survey; (2) WVP; (3) PHDS</a:t>
            </a:r>
            <a:endParaRPr lang="en-US" sz="2400" b="1" dirty="0">
              <a:solidFill>
                <a:schemeClr val="bg1"/>
              </a:solidFill>
            </a:endParaRPr>
          </a:p>
        </p:txBody>
      </p:sp>
      <p:sp>
        <p:nvSpPr>
          <p:cNvPr id="4" name="Slide Number Placeholder 3"/>
          <p:cNvSpPr>
            <a:spLocks noGrp="1"/>
          </p:cNvSpPr>
          <p:nvPr>
            <p:ph type="sldNum" sz="quarter" idx="12"/>
          </p:nvPr>
        </p:nvSpPr>
        <p:spPr/>
        <p:txBody>
          <a:bodyPr/>
          <a:lstStyle/>
          <a:p>
            <a:pPr>
              <a:defRPr/>
            </a:pPr>
            <a:fld id="{5907BE5E-E717-4ADF-BCC7-B6FA1ADA68F6}" type="slidenum">
              <a:rPr lang="en-US" smtClean="0">
                <a:solidFill>
                  <a:schemeClr val="tx2"/>
                </a:solidFill>
              </a:rPr>
              <a:pPr>
                <a:defRPr/>
              </a:pPr>
              <a:t>10</a:t>
            </a:fld>
            <a:endParaRPr lang="en-US" dirty="0">
              <a:solidFill>
                <a:schemeClr val="tx2"/>
              </a:solidFill>
            </a:endParaRPr>
          </a:p>
        </p:txBody>
      </p:sp>
      <p:pic>
        <p:nvPicPr>
          <p:cNvPr id="50179" name="Picture 3"/>
          <p:cNvPicPr>
            <a:picLocks noChangeAspect="1" noChangeArrowheads="1"/>
          </p:cNvPicPr>
          <p:nvPr/>
        </p:nvPicPr>
        <p:blipFill>
          <a:blip r:embed="rId3" cstate="print"/>
          <a:srcRect/>
          <a:stretch>
            <a:fillRect/>
          </a:stretch>
        </p:blipFill>
        <p:spPr bwMode="auto">
          <a:xfrm>
            <a:off x="381000" y="1084624"/>
            <a:ext cx="8210550" cy="5020520"/>
          </a:xfrm>
          <a:prstGeom prst="rect">
            <a:avLst/>
          </a:prstGeom>
          <a:noFill/>
          <a:ln w="9525">
            <a:noFill/>
            <a:miter lim="800000"/>
            <a:headEnd/>
            <a:tailEnd/>
          </a:ln>
          <a:effectLst/>
        </p:spPr>
      </p:pic>
    </p:spTree>
    <p:extLst>
      <p:ext uri="{BB962C8B-B14F-4D97-AF65-F5344CB8AC3E}">
        <p14:creationId xmlns:p14="http://schemas.microsoft.com/office/powerpoint/2010/main" xmlns="" val="3736081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7178"/>
            <a:ext cx="8515350" cy="990600"/>
          </a:xfrm>
        </p:spPr>
        <p:txBody>
          <a:bodyPr>
            <a:normAutofit/>
          </a:bodyPr>
          <a:lstStyle/>
          <a:p>
            <a:r>
              <a:rPr lang="en-US" dirty="0" smtClean="0"/>
              <a:t>Core Well Visit Planner (WVP) tools?</a:t>
            </a:r>
            <a:endParaRPr lang="en-US" dirty="0"/>
          </a:p>
        </p:txBody>
      </p:sp>
      <p:sp>
        <p:nvSpPr>
          <p:cNvPr id="3" name="Content Placeholder 2"/>
          <p:cNvSpPr>
            <a:spLocks noGrp="1"/>
          </p:cNvSpPr>
          <p:nvPr>
            <p:ph idx="1"/>
          </p:nvPr>
        </p:nvSpPr>
        <p:spPr>
          <a:xfrm>
            <a:off x="243916" y="1565569"/>
            <a:ext cx="8229600" cy="4746382"/>
          </a:xfrm>
        </p:spPr>
        <p:txBody>
          <a:bodyPr>
            <a:normAutofit/>
          </a:bodyPr>
          <a:lstStyle/>
          <a:p>
            <a:pPr marL="182880" lvl="1"/>
            <a:r>
              <a:rPr lang="en-US" b="1" dirty="0" smtClean="0"/>
              <a:t>Quality Measurement: Promoting Healthy Development Survey</a:t>
            </a:r>
          </a:p>
          <a:p>
            <a:pPr marL="182880" lvl="1"/>
            <a:r>
              <a:rPr lang="en-US" b="1" dirty="0" smtClean="0"/>
              <a:t>Quality Improvement: Well Visit Planner Pre-Visit Planning</a:t>
            </a:r>
            <a:endParaRPr lang="en-US" dirty="0" smtClean="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14246" y="11852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998259" y="6456666"/>
            <a:ext cx="4411407"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11</a:t>
            </a:fld>
            <a:endParaRPr lang="en-US" dirty="0">
              <a:solidFill>
                <a:schemeClr val="bg2">
                  <a:lumMod val="10000"/>
                </a:schemeClr>
              </a:solidFill>
            </a:endParaRPr>
          </a:p>
        </p:txBody>
      </p:sp>
      <p:pic>
        <p:nvPicPr>
          <p:cNvPr id="11" name="Picture 10" descr="Picture 1.png"/>
          <p:cNvPicPr/>
          <p:nvPr/>
        </p:nvPicPr>
        <p:blipFill>
          <a:blip r:embed="rId3" cstate="print"/>
          <a:srcRect l="16880" t="14281" r="23504"/>
          <a:stretch>
            <a:fillRect/>
          </a:stretch>
        </p:blipFill>
        <p:spPr>
          <a:xfrm>
            <a:off x="654024" y="2342158"/>
            <a:ext cx="3616223" cy="3253970"/>
          </a:xfrm>
          <a:prstGeom prst="rect">
            <a:avLst/>
          </a:prstGeom>
        </p:spPr>
      </p:pic>
      <p:pic>
        <p:nvPicPr>
          <p:cNvPr id="14" name="Picture 2"/>
          <p:cNvPicPr>
            <a:picLocks noChangeAspect="1" noChangeArrowheads="1"/>
          </p:cNvPicPr>
          <p:nvPr/>
        </p:nvPicPr>
        <p:blipFill>
          <a:blip r:embed="rId4" cstate="print"/>
          <a:srcRect l="24638" t="11775" r="23913" b="5797"/>
          <a:stretch>
            <a:fillRect/>
          </a:stretch>
        </p:blipFill>
        <p:spPr bwMode="auto">
          <a:xfrm>
            <a:off x="1664209" y="3728853"/>
            <a:ext cx="2535838" cy="2965057"/>
          </a:xfrm>
          <a:prstGeom prst="rect">
            <a:avLst/>
          </a:prstGeom>
          <a:noFill/>
          <a:ln w="9525">
            <a:noFill/>
            <a:miter lim="800000"/>
            <a:headEnd/>
            <a:tailEnd/>
          </a:ln>
        </p:spPr>
      </p:pic>
      <p:pic>
        <p:nvPicPr>
          <p:cNvPr id="15" name="Picture 1"/>
          <p:cNvPicPr>
            <a:picLocks noChangeAspect="1" noChangeArrowheads="1"/>
          </p:cNvPicPr>
          <p:nvPr/>
        </p:nvPicPr>
        <p:blipFill>
          <a:blip r:embed="rId5" cstate="print"/>
          <a:srcRect l="14219" t="16051" r="15703" b="6250"/>
          <a:stretch>
            <a:fillRect/>
          </a:stretch>
        </p:blipFill>
        <p:spPr bwMode="auto">
          <a:xfrm>
            <a:off x="4389120" y="2389738"/>
            <a:ext cx="4430831" cy="3930131"/>
          </a:xfrm>
          <a:prstGeom prst="rect">
            <a:avLst/>
          </a:prstGeom>
          <a:noFill/>
          <a:ln w="9525">
            <a:noFill/>
            <a:miter lim="800000"/>
            <a:headEnd/>
            <a:tailEnd/>
          </a:ln>
        </p:spPr>
      </p:pic>
    </p:spTree>
    <p:extLst>
      <p:ext uri="{BB962C8B-B14F-4D97-AF65-F5344CB8AC3E}">
        <p14:creationId xmlns:p14="http://schemas.microsoft.com/office/powerpoint/2010/main" xmlns="" val="39139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762000"/>
          </a:xfrm>
          <a:solidFill>
            <a:schemeClr val="tx2"/>
          </a:solidFill>
        </p:spPr>
        <p:txBody>
          <a:bodyPr>
            <a:normAutofit/>
          </a:bodyPr>
          <a:lstStyle/>
          <a:p>
            <a:r>
              <a:rPr lang="en-US" sz="2800" dirty="0" smtClean="0"/>
              <a:t>Phase I: Promoting Healthy Development Survey</a:t>
            </a:r>
          </a:p>
        </p:txBody>
      </p:sp>
      <p:sp>
        <p:nvSpPr>
          <p:cNvPr id="4" name="Slide Number Placeholder 3"/>
          <p:cNvSpPr>
            <a:spLocks noGrp="1"/>
          </p:cNvSpPr>
          <p:nvPr>
            <p:ph type="sldNum" sz="quarter" idx="12"/>
          </p:nvPr>
        </p:nvSpPr>
        <p:spPr/>
        <p:txBody>
          <a:bodyPr/>
          <a:lstStyle/>
          <a:p>
            <a:pPr>
              <a:defRPr/>
            </a:pPr>
            <a:fld id="{5907BE5E-E717-4ADF-BCC7-B6FA1ADA68F6}" type="slidenum">
              <a:rPr lang="en-US" smtClean="0">
                <a:solidFill>
                  <a:schemeClr val="tx2"/>
                </a:solidFill>
              </a:rPr>
              <a:pPr>
                <a:defRPr/>
              </a:pPr>
              <a:t>12</a:t>
            </a:fld>
            <a:endParaRPr lang="en-US" dirty="0">
              <a:solidFill>
                <a:schemeClr val="tx2"/>
              </a:solidFill>
            </a:endParaRPr>
          </a:p>
        </p:txBody>
      </p:sp>
      <p:sp>
        <p:nvSpPr>
          <p:cNvPr id="5" name="Rectangle 8"/>
          <p:cNvSpPr>
            <a:spLocks noChangeArrowheads="1"/>
          </p:cNvSpPr>
          <p:nvPr/>
        </p:nvSpPr>
        <p:spPr bwMode="auto">
          <a:xfrm>
            <a:off x="228600" y="1295400"/>
            <a:ext cx="3733800" cy="3739485"/>
          </a:xfrm>
          <a:prstGeom prst="rect">
            <a:avLst/>
          </a:prstGeom>
          <a:noFill/>
          <a:ln w="9525">
            <a:noFill/>
            <a:miter lim="800000"/>
            <a:headEnd/>
            <a:tailEnd/>
          </a:ln>
        </p:spPr>
        <p:txBody>
          <a:bodyPr wrap="square">
            <a:spAutoFit/>
          </a:bodyPr>
          <a:lstStyle/>
          <a:p>
            <a:pPr marL="342900" indent="-342900">
              <a:buFont typeface="Wingdings" pitchFamily="2" charset="2"/>
              <a:buChar char="v"/>
            </a:pPr>
            <a:r>
              <a:rPr lang="en-US" b="1" dirty="0" smtClean="0"/>
              <a:t>Parent-Centered:</a:t>
            </a:r>
            <a:r>
              <a:rPr lang="en-US" dirty="0" smtClean="0"/>
              <a:t> The PHDS </a:t>
            </a:r>
            <a:r>
              <a:rPr lang="en-US" dirty="0"/>
              <a:t>is completed by parents of young </a:t>
            </a:r>
            <a:r>
              <a:rPr lang="en-US" dirty="0" smtClean="0"/>
              <a:t>children (ages 0-3)</a:t>
            </a:r>
            <a:endParaRPr lang="en-US" dirty="0"/>
          </a:p>
          <a:p>
            <a:pPr marL="342900" indent="-342900">
              <a:buFont typeface="Wingdings" pitchFamily="2" charset="2"/>
              <a:buChar char="v"/>
            </a:pPr>
            <a:r>
              <a:rPr lang="en-US" b="1" dirty="0" smtClean="0"/>
              <a:t>Endorsed</a:t>
            </a:r>
            <a:r>
              <a:rPr lang="en-US" dirty="0" smtClean="0"/>
              <a:t> </a:t>
            </a:r>
            <a:r>
              <a:rPr lang="en-US" dirty="0"/>
              <a:t>by the National Quality Forum (</a:t>
            </a:r>
            <a:r>
              <a:rPr lang="en-US" dirty="0" smtClean="0"/>
              <a:t>NQF)</a:t>
            </a:r>
            <a:endParaRPr lang="en-US" dirty="0"/>
          </a:p>
          <a:p>
            <a:pPr marL="342900" indent="-342900">
              <a:buFont typeface="Wingdings" pitchFamily="2" charset="2"/>
              <a:buChar char="v"/>
            </a:pPr>
            <a:r>
              <a:rPr lang="en-US" b="1" dirty="0" smtClean="0"/>
              <a:t>Used</a:t>
            </a:r>
            <a:r>
              <a:rPr lang="en-US" dirty="0" smtClean="0"/>
              <a:t> for </a:t>
            </a:r>
            <a:r>
              <a:rPr lang="en-US" dirty="0"/>
              <a:t>quality measurement at the national, state, plan, and provider-level. (10+ </a:t>
            </a:r>
            <a:r>
              <a:rPr lang="en-US" dirty="0" smtClean="0"/>
              <a:t>years)</a:t>
            </a:r>
            <a:endParaRPr lang="en-US" dirty="0"/>
          </a:p>
          <a:p>
            <a:pPr marL="342900" indent="-342900">
              <a:buFont typeface="Wingdings" pitchFamily="2" charset="2"/>
              <a:buChar char="v"/>
            </a:pPr>
            <a:r>
              <a:rPr lang="en-US" b="1" dirty="0" smtClean="0"/>
              <a:t>Flexible </a:t>
            </a:r>
            <a:r>
              <a:rPr lang="en-US" dirty="0" smtClean="0"/>
              <a:t>longer </a:t>
            </a:r>
            <a:r>
              <a:rPr lang="en-US" dirty="0"/>
              <a:t>and shorter versions </a:t>
            </a:r>
            <a:r>
              <a:rPr lang="en-US" dirty="0" smtClean="0"/>
              <a:t>available; online, mailed, telephone</a:t>
            </a:r>
            <a:endParaRPr lang="en-US" dirty="0">
              <a:solidFill>
                <a:schemeClr val="folHlink"/>
              </a:solidFill>
            </a:endParaRPr>
          </a:p>
          <a:p>
            <a:pPr marL="342900" indent="-342900">
              <a:buFont typeface="Wingdings" pitchFamily="2" charset="2"/>
              <a:buChar char="v"/>
            </a:pPr>
            <a:r>
              <a:rPr lang="en-US" b="1" dirty="0" smtClean="0"/>
              <a:t>Non-Proprietary</a:t>
            </a:r>
            <a:endParaRPr lang="en-US" dirty="0" smtClean="0"/>
          </a:p>
          <a:p>
            <a:pPr marL="342900" indent="-342900">
              <a:buFont typeface="Wingdings" pitchFamily="2" charset="2"/>
              <a:buChar char="v"/>
            </a:pPr>
            <a:endParaRPr lang="en-US" sz="1050" dirty="0"/>
          </a:p>
          <a:p>
            <a:pPr marL="342900" indent="-342900">
              <a:buFont typeface="Wingdings" pitchFamily="2" charset="2"/>
              <a:buChar char="v"/>
            </a:pPr>
            <a:endParaRPr lang="en-US" sz="1050" dirty="0"/>
          </a:p>
        </p:txBody>
      </p:sp>
      <p:sp>
        <p:nvSpPr>
          <p:cNvPr id="6" name="Content Placeholder 6"/>
          <p:cNvSpPr txBox="1">
            <a:spLocks/>
          </p:cNvSpPr>
          <p:nvPr/>
        </p:nvSpPr>
        <p:spPr>
          <a:xfrm>
            <a:off x="152400" y="990600"/>
            <a:ext cx="8763000" cy="380999"/>
          </a:xfrm>
          <a:prstGeom prst="rect">
            <a:avLst/>
          </a:prstGeom>
        </p:spPr>
        <p:txBody>
          <a:bodyPr vert="horz" lIns="91440" tIns="45720" rIns="91440" bIns="45720" rtlCol="0">
            <a:normAutofit fontScale="85000" lnSpcReduction="20000"/>
          </a:bodyPr>
          <a:lstStyle/>
          <a:p>
            <a:pPr marL="114300" marR="0" lvl="0" indent="0" algn="ctr"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2000" b="1" i="0" u="none" strike="noStrike" kern="1200" cap="none" spc="0" normalizeH="0" baseline="0" noProof="0" dirty="0" smtClean="0">
                <a:ln>
                  <a:noFill/>
                </a:ln>
                <a:solidFill>
                  <a:schemeClr val="tx2"/>
                </a:solidFill>
                <a:effectLst/>
                <a:uLnTx/>
                <a:uFillTx/>
                <a:latin typeface="Calibri" pitchFamily="34" charset="0"/>
                <a:ea typeface="+mn-ea"/>
                <a:cs typeface="+mn-cs"/>
              </a:rPr>
              <a:t>THE PROMOTING HEALTHY DEVELOPMENT</a:t>
            </a:r>
            <a:r>
              <a:rPr kumimoji="0" lang="en-US" sz="2000" b="1" i="0" u="none" strike="noStrike" kern="1200" cap="none" spc="0" normalizeH="0" noProof="0" dirty="0" smtClean="0">
                <a:ln>
                  <a:noFill/>
                </a:ln>
                <a:solidFill>
                  <a:schemeClr val="tx2"/>
                </a:solidFill>
                <a:effectLst/>
                <a:uLnTx/>
                <a:uFillTx/>
                <a:latin typeface="Calibri" pitchFamily="34" charset="0"/>
                <a:ea typeface="+mn-ea"/>
                <a:cs typeface="+mn-cs"/>
              </a:rPr>
              <a:t> SURVEY</a:t>
            </a:r>
            <a:endParaRPr kumimoji="0" lang="en-US" sz="1600" b="0"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1314450" marR="0" lvl="2" indent="-514350" algn="ctr" defTabSz="914400"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1"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1314450" marR="0" lvl="2" indent="-514350" algn="ctr" defTabSz="914400"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1"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914400" marR="0" lvl="1" indent="-514350" algn="ctr" defTabSz="914400"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914400" marR="0" lvl="1" indent="-514350" algn="ctr" defTabSz="914400" rtl="0" eaLnBrk="1" fontAlgn="auto" latinLnBrk="0" hangingPunct="1">
              <a:lnSpc>
                <a:spcPct val="100000"/>
              </a:lnSpc>
              <a:spcBef>
                <a:spcPts val="0"/>
              </a:spcBef>
              <a:spcAft>
                <a:spcPts val="600"/>
              </a:spcAft>
              <a:buClrTx/>
              <a:buSzTx/>
              <a:buFont typeface="Arial" pitchFamily="34" charset="0"/>
              <a:buChar char="–"/>
              <a:tabLst/>
              <a:defRPr/>
            </a:pPr>
            <a:endParaRPr kumimoji="0" lang="en-US" sz="1600" b="1"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514350" marR="0" lvl="0" indent="-514350" algn="ctr" defTabSz="914400" rtl="0" eaLnBrk="1" fontAlgn="auto" latinLnBrk="0" hangingPunct="1">
              <a:lnSpc>
                <a:spcPct val="100000"/>
              </a:lnSpc>
              <a:spcBef>
                <a:spcPts val="0"/>
              </a:spcBef>
              <a:spcAft>
                <a:spcPts val="600"/>
              </a:spcAft>
              <a:buClrTx/>
              <a:buSzTx/>
              <a:buFont typeface="Arial" pitchFamily="34" charset="0"/>
              <a:buNone/>
              <a:tabLst/>
              <a:defRPr/>
            </a:pPr>
            <a:endParaRPr kumimoji="0" lang="en-US" sz="2000" b="0" i="0" u="none" strike="noStrike" kern="1200" cap="none" spc="0" normalizeH="0" baseline="0" noProof="0" dirty="0" smtClean="0">
              <a:ln>
                <a:noFill/>
              </a:ln>
              <a:solidFill>
                <a:schemeClr val="tx2"/>
              </a:solidFill>
              <a:effectLst/>
              <a:uLnTx/>
              <a:uFillTx/>
              <a:latin typeface="Calibri" pitchFamily="34" charset="0"/>
              <a:ea typeface="+mn-ea"/>
              <a:cs typeface="+mn-cs"/>
            </a:endParaRPr>
          </a:p>
        </p:txBody>
      </p:sp>
      <p:sp>
        <p:nvSpPr>
          <p:cNvPr id="7" name="Rectangle 8"/>
          <p:cNvSpPr>
            <a:spLocks noChangeArrowheads="1"/>
          </p:cNvSpPr>
          <p:nvPr/>
        </p:nvSpPr>
        <p:spPr bwMode="auto">
          <a:xfrm>
            <a:off x="4038600" y="1371600"/>
            <a:ext cx="4724400" cy="3046988"/>
          </a:xfrm>
          <a:prstGeom prst="rect">
            <a:avLst/>
          </a:prstGeom>
          <a:noFill/>
          <a:ln w="9525">
            <a:solidFill>
              <a:schemeClr val="tx2"/>
            </a:solidFill>
            <a:miter lim="800000"/>
            <a:headEnd/>
            <a:tailEnd/>
          </a:ln>
        </p:spPr>
        <p:txBody>
          <a:bodyPr wrap="square">
            <a:spAutoFit/>
          </a:bodyPr>
          <a:lstStyle/>
          <a:p>
            <a:pPr lvl="1" indent="-228600" algn="ctr"/>
            <a:r>
              <a:rPr lang="en-US" sz="1600" b="1" dirty="0" smtClean="0"/>
              <a:t>KEY MEASURES:</a:t>
            </a:r>
          </a:p>
          <a:p>
            <a:pPr lvl="1" indent="-228600">
              <a:buFont typeface="Arial" charset="0"/>
              <a:buChar char="•"/>
            </a:pPr>
            <a:r>
              <a:rPr lang="en-US" sz="1600" dirty="0" smtClean="0"/>
              <a:t>Anticipatory </a:t>
            </a:r>
            <a:r>
              <a:rPr lang="en-US" sz="1600" dirty="0"/>
              <a:t>guidance and parental </a:t>
            </a:r>
            <a:r>
              <a:rPr lang="en-US" sz="1600" dirty="0" smtClean="0"/>
              <a:t>education</a:t>
            </a:r>
            <a:endParaRPr lang="en-US" sz="900" dirty="0"/>
          </a:p>
          <a:p>
            <a:pPr lvl="1" indent="-228600">
              <a:buFont typeface="Arial" charset="0"/>
              <a:buChar char="•"/>
            </a:pPr>
            <a:r>
              <a:rPr lang="en-US" sz="1600" dirty="0"/>
              <a:t>Addressing parental concerns (Developmental surveillance</a:t>
            </a:r>
            <a:r>
              <a:rPr lang="en-US" sz="1600" dirty="0" smtClean="0"/>
              <a:t>)</a:t>
            </a:r>
            <a:endParaRPr lang="en-US" sz="900" dirty="0"/>
          </a:p>
          <a:p>
            <a:pPr lvl="1" indent="-228600">
              <a:buFont typeface="Arial" charset="0"/>
              <a:buChar char="•"/>
            </a:pPr>
            <a:r>
              <a:rPr lang="en-US" sz="1600" dirty="0"/>
              <a:t>Standardized developmental and behavioral </a:t>
            </a:r>
            <a:r>
              <a:rPr lang="en-US" sz="1600" dirty="0" smtClean="0"/>
              <a:t>screening</a:t>
            </a:r>
            <a:endParaRPr lang="en-US" sz="1600" dirty="0"/>
          </a:p>
          <a:p>
            <a:pPr lvl="1" indent="-228600">
              <a:buFont typeface="Arial" charset="0"/>
              <a:buChar char="•"/>
            </a:pPr>
            <a:r>
              <a:rPr lang="en-US" sz="1600" dirty="0"/>
              <a:t>Follow-up care for children identified at-risk for developmental delays or behavioral </a:t>
            </a:r>
            <a:r>
              <a:rPr lang="en-US" sz="1600" dirty="0" smtClean="0"/>
              <a:t>issues</a:t>
            </a:r>
            <a:endParaRPr lang="en-US" sz="900" dirty="0"/>
          </a:p>
          <a:p>
            <a:pPr lvl="1" indent="-228600">
              <a:buFont typeface="Arial" charset="0"/>
              <a:buChar char="•"/>
            </a:pPr>
            <a:r>
              <a:rPr lang="en-US" sz="1600" dirty="0"/>
              <a:t>Assessment of the family for risk factors to the </a:t>
            </a:r>
            <a:r>
              <a:rPr lang="en-US" sz="1600" dirty="0" smtClean="0"/>
              <a:t>child</a:t>
            </a:r>
            <a:endParaRPr lang="en-US" sz="900" dirty="0"/>
          </a:p>
          <a:p>
            <a:pPr lvl="1" indent="-228600">
              <a:buFont typeface="Arial" charset="0"/>
              <a:buChar char="•"/>
            </a:pPr>
            <a:r>
              <a:rPr lang="en-US" sz="1600" dirty="0"/>
              <a:t>Family-centered care (Communication and experience of care</a:t>
            </a:r>
            <a:r>
              <a:rPr lang="en-US" sz="1600" dirty="0" smtClean="0"/>
              <a:t>)</a:t>
            </a:r>
            <a:endParaRPr lang="en-US" sz="900" dirty="0"/>
          </a:p>
        </p:txBody>
      </p:sp>
      <p:sp>
        <p:nvSpPr>
          <p:cNvPr id="8" name="Rectangle 7"/>
          <p:cNvSpPr/>
          <p:nvPr/>
        </p:nvSpPr>
        <p:spPr>
          <a:xfrm>
            <a:off x="228600" y="4724400"/>
            <a:ext cx="8382000" cy="1200329"/>
          </a:xfrm>
          <a:prstGeom prst="rect">
            <a:avLst/>
          </a:prstGeom>
        </p:spPr>
        <p:txBody>
          <a:bodyPr wrap="square">
            <a:spAutoFit/>
          </a:bodyPr>
          <a:lstStyle/>
          <a:p>
            <a:pPr marL="342900" indent="-342900">
              <a:buFont typeface="Wingdings" pitchFamily="2" charset="2"/>
              <a:buChar char="v"/>
            </a:pPr>
            <a:r>
              <a:rPr lang="en-US" b="1" dirty="0" smtClean="0"/>
              <a:t>More the 45,000 surveys have been collected by:</a:t>
            </a:r>
          </a:p>
          <a:p>
            <a:pPr marL="800100" lvl="1" indent="-342900">
              <a:buFont typeface="Arial" pitchFamily="34" charset="0"/>
              <a:buChar char="•"/>
            </a:pPr>
            <a:r>
              <a:rPr lang="en-US" dirty="0" smtClean="0"/>
              <a:t>10 Medicaid agencies, 26 health plans and hundreds of pediatricians</a:t>
            </a:r>
          </a:p>
          <a:p>
            <a:pPr marL="342900" indent="-342900">
              <a:buFont typeface="Arial" pitchFamily="34" charset="0"/>
              <a:buChar char="•"/>
            </a:pPr>
            <a:r>
              <a:rPr lang="en-US" dirty="0" smtClean="0"/>
              <a:t>Nationally through the National Survey of Early Childhood Health (NSECH) and</a:t>
            </a:r>
          </a:p>
          <a:p>
            <a:pPr marL="342900" indent="-342900">
              <a:buFont typeface="Arial" pitchFamily="34" charset="0"/>
              <a:buChar char="•"/>
            </a:pPr>
            <a:r>
              <a:rPr lang="en-US" dirty="0" smtClean="0"/>
              <a:t>National Survey of Children’s Health (NSCH).</a:t>
            </a:r>
            <a:endParaRPr lang="en-US" dirty="0"/>
          </a:p>
        </p:txBody>
      </p:sp>
    </p:spTree>
    <p:extLst>
      <p:ext uri="{BB962C8B-B14F-4D97-AF65-F5344CB8AC3E}">
        <p14:creationId xmlns:p14="http://schemas.microsoft.com/office/powerpoint/2010/main" xmlns="" val="2530608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210" name="Object 2"/>
          <p:cNvGraphicFramePr>
            <a:graphicFrameLocks noChangeAspect="1"/>
          </p:cNvGraphicFramePr>
          <p:nvPr>
            <p:extLst>
              <p:ext uri="{D42A27DB-BD31-4B8C-83A1-F6EECF244321}">
                <p14:modId xmlns:p14="http://schemas.microsoft.com/office/powerpoint/2010/main" xmlns="" val="3307820580"/>
              </p:ext>
            </p:extLst>
          </p:nvPr>
        </p:nvGraphicFramePr>
        <p:xfrm>
          <a:off x="947928" y="1524000"/>
          <a:ext cx="7543800" cy="5029200"/>
        </p:xfrm>
        <a:graphic>
          <a:graphicData uri="http://schemas.openxmlformats.org/presentationml/2006/ole">
            <p:oleObj spid="_x0000_s5139" name="Chart" r:id="rId4" imgW="6096000" imgH="4219665" progId="MSGraph.Chart.8">
              <p:embed followColorScheme="full"/>
            </p:oleObj>
          </a:graphicData>
        </a:graphic>
      </p:graphicFrame>
      <p:sp>
        <p:nvSpPr>
          <p:cNvPr id="222211" name="Text Box 3"/>
          <p:cNvSpPr txBox="1">
            <a:spLocks noChangeArrowheads="1"/>
          </p:cNvSpPr>
          <p:nvPr/>
        </p:nvSpPr>
        <p:spPr bwMode="auto">
          <a:xfrm>
            <a:off x="609600" y="390461"/>
            <a:ext cx="7543800" cy="830997"/>
          </a:xfrm>
          <a:prstGeom prst="rect">
            <a:avLst/>
          </a:prstGeom>
          <a:noFill/>
          <a:ln w="9525">
            <a:noFill/>
            <a:miter lim="800000"/>
            <a:headEnd/>
            <a:tailEnd/>
          </a:ln>
          <a:effectLst/>
        </p:spPr>
        <p:txBody>
          <a:bodyPr>
            <a:spAutoFit/>
          </a:bodyPr>
          <a:lstStyle/>
          <a:p>
            <a:pPr algn="ctr" eaLnBrk="1" hangingPunct="1"/>
            <a:r>
              <a:rPr lang="en-US" sz="2400" b="1" dirty="0" smtClean="0">
                <a:solidFill>
                  <a:schemeClr val="accent1"/>
                </a:solidFill>
                <a:effectLst>
                  <a:outerShdw blurRad="38100" dist="38100" dir="2700000" algn="tl">
                    <a:srgbClr val="C0C0C0"/>
                  </a:outerShdw>
                </a:effectLst>
                <a:latin typeface="Tahoma" pitchFamily="34" charset="0"/>
              </a:rPr>
              <a:t>PHDS: Measuring </a:t>
            </a:r>
            <a:r>
              <a:rPr lang="en-US" sz="2400" b="1" dirty="0">
                <a:solidFill>
                  <a:schemeClr val="accent1"/>
                </a:solidFill>
                <a:effectLst>
                  <a:outerShdw blurRad="38100" dist="38100" dir="2700000" algn="tl">
                    <a:srgbClr val="C0C0C0"/>
                  </a:outerShdw>
                </a:effectLst>
                <a:latin typeface="Tahoma" pitchFamily="34" charset="0"/>
              </a:rPr>
              <a:t>the </a:t>
            </a:r>
            <a:r>
              <a:rPr lang="en-US" sz="2400" b="1" dirty="0" smtClean="0">
                <a:solidFill>
                  <a:schemeClr val="accent1"/>
                </a:solidFill>
                <a:effectLst>
                  <a:outerShdw blurRad="38100" dist="38100" dir="2700000" algn="tl">
                    <a:srgbClr val="C0C0C0"/>
                  </a:outerShdw>
                </a:effectLst>
                <a:latin typeface="Tahoma" pitchFamily="34" charset="0"/>
              </a:rPr>
              <a:t>Content </a:t>
            </a:r>
            <a:r>
              <a:rPr lang="en-US" sz="2400" b="1" dirty="0">
                <a:solidFill>
                  <a:schemeClr val="accent1"/>
                </a:solidFill>
                <a:effectLst>
                  <a:outerShdw blurRad="38100" dist="38100" dir="2700000" algn="tl">
                    <a:srgbClr val="C0C0C0"/>
                  </a:outerShdw>
                </a:effectLst>
                <a:latin typeface="Tahoma" pitchFamily="34" charset="0"/>
              </a:rPr>
              <a:t>of </a:t>
            </a:r>
            <a:endParaRPr lang="en-US" sz="2400" b="1" dirty="0" smtClean="0">
              <a:solidFill>
                <a:schemeClr val="accent1"/>
              </a:solidFill>
              <a:effectLst>
                <a:outerShdw blurRad="38100" dist="38100" dir="2700000" algn="tl">
                  <a:srgbClr val="C0C0C0"/>
                </a:outerShdw>
              </a:effectLst>
              <a:latin typeface="Tahoma" pitchFamily="34" charset="0"/>
            </a:endParaRPr>
          </a:p>
          <a:p>
            <a:pPr algn="ctr" eaLnBrk="1" hangingPunct="1"/>
            <a:r>
              <a:rPr lang="en-US" sz="2400" b="1" dirty="0" smtClean="0">
                <a:solidFill>
                  <a:schemeClr val="accent1"/>
                </a:solidFill>
                <a:effectLst>
                  <a:outerShdw blurRad="38100" dist="38100" dir="2700000" algn="tl">
                    <a:srgbClr val="C0C0C0"/>
                  </a:outerShdw>
                </a:effectLst>
                <a:latin typeface="Tahoma" pitchFamily="34" charset="0"/>
              </a:rPr>
              <a:t>Well </a:t>
            </a:r>
            <a:r>
              <a:rPr lang="en-US" sz="2400" b="1" dirty="0">
                <a:solidFill>
                  <a:schemeClr val="accent1"/>
                </a:solidFill>
                <a:effectLst>
                  <a:outerShdw blurRad="38100" dist="38100" dir="2700000" algn="tl">
                    <a:srgbClr val="C0C0C0"/>
                  </a:outerShdw>
                </a:effectLst>
                <a:latin typeface="Tahoma" pitchFamily="34" charset="0"/>
              </a:rPr>
              <a:t>Child Care Services</a:t>
            </a:r>
          </a:p>
        </p:txBody>
      </p:sp>
      <p:sp>
        <p:nvSpPr>
          <p:cNvPr id="222212" name="Text Box 4"/>
          <p:cNvSpPr txBox="1">
            <a:spLocks noChangeArrowheads="1"/>
          </p:cNvSpPr>
          <p:nvPr/>
        </p:nvSpPr>
        <p:spPr bwMode="auto">
          <a:xfrm>
            <a:off x="6934200" y="3733800"/>
            <a:ext cx="1997075" cy="701675"/>
          </a:xfrm>
          <a:prstGeom prst="rect">
            <a:avLst/>
          </a:prstGeom>
          <a:noFill/>
          <a:ln w="9525">
            <a:noFill/>
            <a:miter lim="800000"/>
            <a:headEnd/>
            <a:tailEnd/>
          </a:ln>
          <a:effectLst/>
        </p:spPr>
        <p:txBody>
          <a:bodyPr>
            <a:spAutoFit/>
          </a:bodyPr>
          <a:lstStyle/>
          <a:p>
            <a:pPr algn="ctr" eaLnBrk="1" hangingPunct="1"/>
            <a:r>
              <a:rPr lang="en-US" sz="2000">
                <a:solidFill>
                  <a:srgbClr val="990033"/>
                </a:solidFill>
              </a:rPr>
              <a:t>Referral &amp; Care Coordination</a:t>
            </a:r>
          </a:p>
        </p:txBody>
      </p:sp>
      <p:sp>
        <p:nvSpPr>
          <p:cNvPr id="222213" name="Text Box 5"/>
          <p:cNvSpPr txBox="1">
            <a:spLocks noChangeArrowheads="1"/>
          </p:cNvSpPr>
          <p:nvPr/>
        </p:nvSpPr>
        <p:spPr bwMode="auto">
          <a:xfrm>
            <a:off x="838200" y="2133600"/>
            <a:ext cx="2057400" cy="396875"/>
          </a:xfrm>
          <a:prstGeom prst="rect">
            <a:avLst/>
          </a:prstGeom>
          <a:noFill/>
          <a:ln w="9525">
            <a:noFill/>
            <a:miter lim="800000"/>
            <a:headEnd/>
            <a:tailEnd/>
          </a:ln>
          <a:effectLst/>
        </p:spPr>
        <p:txBody>
          <a:bodyPr>
            <a:spAutoFit/>
          </a:bodyPr>
          <a:lstStyle/>
          <a:p>
            <a:pPr eaLnBrk="1" hangingPunct="1"/>
            <a:r>
              <a:rPr lang="en-US" sz="2000">
                <a:solidFill>
                  <a:srgbClr val="990033"/>
                </a:solidFill>
              </a:rPr>
              <a:t>Medical History</a:t>
            </a:r>
          </a:p>
        </p:txBody>
      </p:sp>
      <p:sp>
        <p:nvSpPr>
          <p:cNvPr id="222214" name="Text Box 6"/>
          <p:cNvSpPr txBox="1">
            <a:spLocks noChangeArrowheads="1"/>
          </p:cNvSpPr>
          <p:nvPr/>
        </p:nvSpPr>
        <p:spPr bwMode="auto">
          <a:xfrm>
            <a:off x="609600" y="3581400"/>
            <a:ext cx="1981200" cy="396875"/>
          </a:xfrm>
          <a:prstGeom prst="rect">
            <a:avLst/>
          </a:prstGeom>
          <a:noFill/>
          <a:ln w="9525">
            <a:noFill/>
            <a:miter lim="800000"/>
            <a:headEnd/>
            <a:tailEnd/>
          </a:ln>
          <a:effectLst/>
        </p:spPr>
        <p:txBody>
          <a:bodyPr>
            <a:spAutoFit/>
          </a:bodyPr>
          <a:lstStyle/>
          <a:p>
            <a:pPr eaLnBrk="1" hangingPunct="1"/>
            <a:r>
              <a:rPr lang="en-US" sz="2000">
                <a:solidFill>
                  <a:srgbClr val="990033"/>
                </a:solidFill>
              </a:rPr>
              <a:t>Physical Exam</a:t>
            </a:r>
          </a:p>
        </p:txBody>
      </p:sp>
      <p:sp>
        <p:nvSpPr>
          <p:cNvPr id="222215" name="Text Box 7"/>
          <p:cNvSpPr txBox="1">
            <a:spLocks noChangeArrowheads="1"/>
          </p:cNvSpPr>
          <p:nvPr/>
        </p:nvSpPr>
        <p:spPr bwMode="auto">
          <a:xfrm>
            <a:off x="1600200" y="4953000"/>
            <a:ext cx="1524000" cy="396875"/>
          </a:xfrm>
          <a:prstGeom prst="rect">
            <a:avLst/>
          </a:prstGeom>
          <a:noFill/>
          <a:ln w="9525">
            <a:noFill/>
            <a:miter lim="800000"/>
            <a:headEnd/>
            <a:tailEnd/>
          </a:ln>
          <a:effectLst/>
        </p:spPr>
        <p:txBody>
          <a:bodyPr>
            <a:spAutoFit/>
          </a:bodyPr>
          <a:lstStyle/>
          <a:p>
            <a:pPr eaLnBrk="1" hangingPunct="1"/>
            <a:r>
              <a:rPr lang="en-US" sz="2000">
                <a:solidFill>
                  <a:srgbClr val="990033"/>
                </a:solidFill>
              </a:rPr>
              <a:t>Procedures</a:t>
            </a:r>
          </a:p>
        </p:txBody>
      </p:sp>
      <p:sp>
        <p:nvSpPr>
          <p:cNvPr id="222216" name="Text Box 8"/>
          <p:cNvSpPr txBox="1">
            <a:spLocks noChangeArrowheads="1"/>
          </p:cNvSpPr>
          <p:nvPr/>
        </p:nvSpPr>
        <p:spPr bwMode="auto">
          <a:xfrm>
            <a:off x="6705600" y="2438400"/>
            <a:ext cx="2438400" cy="1006475"/>
          </a:xfrm>
          <a:prstGeom prst="rect">
            <a:avLst/>
          </a:prstGeom>
          <a:noFill/>
          <a:ln w="9525">
            <a:noFill/>
            <a:miter lim="800000"/>
            <a:headEnd/>
            <a:tailEnd/>
          </a:ln>
          <a:effectLst/>
        </p:spPr>
        <p:txBody>
          <a:bodyPr>
            <a:spAutoFit/>
          </a:bodyPr>
          <a:lstStyle/>
          <a:p>
            <a:pPr algn="ctr" eaLnBrk="1" hangingPunct="1"/>
            <a:r>
              <a:rPr lang="en-US" sz="2000">
                <a:solidFill>
                  <a:srgbClr val="990033"/>
                </a:solidFill>
              </a:rPr>
              <a:t>Developmental and Behavioral Assessment</a:t>
            </a:r>
          </a:p>
        </p:txBody>
      </p:sp>
      <p:sp>
        <p:nvSpPr>
          <p:cNvPr id="222217" name="Text Box 9"/>
          <p:cNvSpPr txBox="1">
            <a:spLocks noChangeArrowheads="1"/>
          </p:cNvSpPr>
          <p:nvPr/>
        </p:nvSpPr>
        <p:spPr bwMode="auto">
          <a:xfrm>
            <a:off x="3067812" y="1221458"/>
            <a:ext cx="2895600" cy="701675"/>
          </a:xfrm>
          <a:prstGeom prst="rect">
            <a:avLst/>
          </a:prstGeom>
          <a:noFill/>
          <a:ln w="9525">
            <a:noFill/>
            <a:miter lim="800000"/>
            <a:headEnd/>
            <a:tailEnd/>
          </a:ln>
          <a:effectLst/>
        </p:spPr>
        <p:txBody>
          <a:bodyPr>
            <a:spAutoFit/>
          </a:bodyPr>
          <a:lstStyle/>
          <a:p>
            <a:pPr algn="ctr" eaLnBrk="1" hangingPunct="1"/>
            <a:r>
              <a:rPr lang="en-US" sz="2000" dirty="0">
                <a:solidFill>
                  <a:srgbClr val="990033"/>
                </a:solidFill>
              </a:rPr>
              <a:t>Anticipatory Guidance and Parent Education</a:t>
            </a:r>
          </a:p>
        </p:txBody>
      </p:sp>
      <p:sp>
        <p:nvSpPr>
          <p:cNvPr id="222218" name="Text Box 10"/>
          <p:cNvSpPr txBox="1">
            <a:spLocks noChangeArrowheads="1"/>
          </p:cNvSpPr>
          <p:nvPr/>
        </p:nvSpPr>
        <p:spPr bwMode="auto">
          <a:xfrm>
            <a:off x="6477000" y="5029200"/>
            <a:ext cx="1447800" cy="701675"/>
          </a:xfrm>
          <a:prstGeom prst="rect">
            <a:avLst/>
          </a:prstGeom>
          <a:noFill/>
          <a:ln w="9525">
            <a:noFill/>
            <a:miter lim="800000"/>
            <a:headEnd/>
            <a:tailEnd/>
          </a:ln>
          <a:effectLst/>
        </p:spPr>
        <p:txBody>
          <a:bodyPr>
            <a:spAutoFit/>
          </a:bodyPr>
          <a:lstStyle/>
          <a:p>
            <a:pPr algn="ctr" eaLnBrk="1" hangingPunct="1"/>
            <a:r>
              <a:rPr lang="en-US" sz="2000">
                <a:solidFill>
                  <a:srgbClr val="990033"/>
                </a:solidFill>
              </a:rPr>
              <a:t>Sensory Screening</a:t>
            </a:r>
          </a:p>
        </p:txBody>
      </p:sp>
      <p:sp>
        <p:nvSpPr>
          <p:cNvPr id="222219" name="Text Box 11"/>
          <p:cNvSpPr txBox="1">
            <a:spLocks noChangeArrowheads="1"/>
          </p:cNvSpPr>
          <p:nvPr/>
        </p:nvSpPr>
        <p:spPr bwMode="auto">
          <a:xfrm>
            <a:off x="4876800" y="6019800"/>
            <a:ext cx="2057400" cy="396875"/>
          </a:xfrm>
          <a:prstGeom prst="rect">
            <a:avLst/>
          </a:prstGeom>
          <a:noFill/>
          <a:ln w="9525">
            <a:noFill/>
            <a:miter lim="800000"/>
            <a:headEnd/>
            <a:tailEnd/>
          </a:ln>
          <a:effectLst/>
        </p:spPr>
        <p:txBody>
          <a:bodyPr>
            <a:spAutoFit/>
          </a:bodyPr>
          <a:lstStyle/>
          <a:p>
            <a:pPr eaLnBrk="1" hangingPunct="1"/>
            <a:r>
              <a:rPr lang="en-US" sz="2000">
                <a:solidFill>
                  <a:srgbClr val="990033"/>
                </a:solidFill>
              </a:rPr>
              <a:t>Measurements</a:t>
            </a:r>
          </a:p>
        </p:txBody>
      </p:sp>
      <p:sp>
        <p:nvSpPr>
          <p:cNvPr id="222220" name="Text Box 12"/>
          <p:cNvSpPr txBox="1">
            <a:spLocks noChangeArrowheads="1"/>
          </p:cNvSpPr>
          <p:nvPr/>
        </p:nvSpPr>
        <p:spPr bwMode="auto">
          <a:xfrm>
            <a:off x="2362200" y="5943600"/>
            <a:ext cx="2590800" cy="396875"/>
          </a:xfrm>
          <a:prstGeom prst="rect">
            <a:avLst/>
          </a:prstGeom>
          <a:noFill/>
          <a:ln w="9525">
            <a:noFill/>
            <a:miter lim="800000"/>
            <a:headEnd/>
            <a:tailEnd/>
          </a:ln>
          <a:effectLst/>
        </p:spPr>
        <p:txBody>
          <a:bodyPr>
            <a:spAutoFit/>
          </a:bodyPr>
          <a:lstStyle/>
          <a:p>
            <a:pPr eaLnBrk="1" hangingPunct="1"/>
            <a:r>
              <a:rPr lang="en-US" sz="2000">
                <a:solidFill>
                  <a:srgbClr val="990033"/>
                </a:solidFill>
              </a:rPr>
              <a:t>Immunizations</a:t>
            </a:r>
          </a:p>
        </p:txBody>
      </p:sp>
      <p:sp>
        <p:nvSpPr>
          <p:cNvPr id="222221" name="WordArt 13"/>
          <p:cNvSpPr>
            <a:spLocks noChangeArrowheads="1" noChangeShapeType="1" noTextEdit="1"/>
          </p:cNvSpPr>
          <p:nvPr/>
        </p:nvSpPr>
        <p:spPr bwMode="auto">
          <a:xfrm rot="2247126">
            <a:off x="3826061" y="3299431"/>
            <a:ext cx="2456615" cy="868738"/>
          </a:xfrm>
          <a:prstGeom prst="rect">
            <a:avLst/>
          </a:prstGeom>
        </p:spPr>
        <p:txBody>
          <a:bodyPr spcFirstLastPara="1" wrap="none" fromWordArt="1">
            <a:prstTxWarp prst="textArchUp">
              <a:avLst>
                <a:gd name="adj" fmla="val 10800000"/>
              </a:avLst>
            </a:prstTxWarp>
          </a:bodyPr>
          <a:lstStyle/>
          <a:p>
            <a:pPr algn="ctr"/>
            <a:r>
              <a:rPr lang="en-US" sz="3600" b="1" kern="10" dirty="0">
                <a:ln w="9525">
                  <a:noFill/>
                  <a:round/>
                  <a:headEnd/>
                  <a:tailEnd/>
                </a:ln>
                <a:latin typeface="Times New Roman"/>
                <a:cs typeface="Times New Roman"/>
              </a:rPr>
              <a:t>Developmental</a:t>
            </a:r>
          </a:p>
          <a:p>
            <a:pPr algn="ctr"/>
            <a:r>
              <a:rPr lang="en-US" sz="3600" b="1" kern="10" dirty="0">
                <a:ln w="9525">
                  <a:noFill/>
                  <a:round/>
                  <a:headEnd/>
                  <a:tailEnd/>
                </a:ln>
                <a:latin typeface="Times New Roman"/>
                <a:cs typeface="Times New Roman"/>
              </a:rPr>
              <a:t>  Services</a:t>
            </a:r>
          </a:p>
        </p:txBody>
      </p:sp>
      <p:sp>
        <p:nvSpPr>
          <p:cNvPr id="222222" name="Text Box 14"/>
          <p:cNvSpPr txBox="1">
            <a:spLocks noChangeArrowheads="1"/>
          </p:cNvSpPr>
          <p:nvPr/>
        </p:nvSpPr>
        <p:spPr bwMode="auto">
          <a:xfrm>
            <a:off x="5791200" y="1524000"/>
            <a:ext cx="2487613" cy="701675"/>
          </a:xfrm>
          <a:prstGeom prst="rect">
            <a:avLst/>
          </a:prstGeom>
          <a:noFill/>
          <a:ln w="9525">
            <a:noFill/>
            <a:miter lim="800000"/>
            <a:headEnd/>
            <a:tailEnd/>
          </a:ln>
          <a:effectLst/>
        </p:spPr>
        <p:txBody>
          <a:bodyPr>
            <a:spAutoFit/>
          </a:bodyPr>
          <a:lstStyle/>
          <a:p>
            <a:pPr algn="ctr" eaLnBrk="1" hangingPunct="1"/>
            <a:r>
              <a:rPr lang="en-US" sz="2000">
                <a:solidFill>
                  <a:srgbClr val="990033"/>
                </a:solidFill>
              </a:rPr>
              <a:t>Family Psychosocial</a:t>
            </a:r>
          </a:p>
          <a:p>
            <a:pPr algn="ctr" eaLnBrk="1" hangingPunct="1"/>
            <a:r>
              <a:rPr lang="en-US" sz="2000">
                <a:solidFill>
                  <a:srgbClr val="990033"/>
                </a:solidFill>
              </a:rPr>
              <a:t>Assessment</a:t>
            </a:r>
          </a:p>
        </p:txBody>
      </p:sp>
    </p:spTree>
    <p:extLst>
      <p:ext uri="{BB962C8B-B14F-4D97-AF65-F5344CB8AC3E}">
        <p14:creationId xmlns:p14="http://schemas.microsoft.com/office/powerpoint/2010/main" xmlns="" val="3717256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6" y="628548"/>
            <a:ext cx="8557254" cy="990600"/>
          </a:xfrm>
        </p:spPr>
        <p:txBody>
          <a:bodyPr>
            <a:normAutofit fontScale="90000"/>
          </a:bodyPr>
          <a:lstStyle/>
          <a:p>
            <a:r>
              <a:rPr lang="en-US" dirty="0" smtClean="0"/>
              <a:t>Phase II: Pre-Visit Well Visit Planner (WVP)</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14246" y="11852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4294866" y="6456666"/>
            <a:ext cx="4114800" cy="329184"/>
          </a:xfrm>
        </p:spPr>
        <p:txBody>
          <a:bodyPr/>
          <a:lstStyle/>
          <a:p>
            <a:pPr algn="r"/>
            <a:r>
              <a:rPr lang="en-US" sz="140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14</a:t>
            </a:fld>
            <a:endParaRPr lang="en-US" dirty="0">
              <a:solidFill>
                <a:schemeClr val="bg2">
                  <a:lumMod val="10000"/>
                </a:schemeClr>
              </a:solidFill>
            </a:endParaRPr>
          </a:p>
        </p:txBody>
      </p:sp>
      <p:pic>
        <p:nvPicPr>
          <p:cNvPr id="16385" name="Picture 1"/>
          <p:cNvPicPr>
            <a:picLocks noChangeAspect="1" noChangeArrowheads="1"/>
          </p:cNvPicPr>
          <p:nvPr/>
        </p:nvPicPr>
        <p:blipFill>
          <a:blip r:embed="rId3" cstate="print"/>
          <a:srcRect l="14219" t="16051" r="15703" b="6250"/>
          <a:stretch>
            <a:fillRect/>
          </a:stretch>
        </p:blipFill>
        <p:spPr bwMode="auto">
          <a:xfrm>
            <a:off x="1511257" y="1518564"/>
            <a:ext cx="5567218" cy="4938102"/>
          </a:xfrm>
          <a:prstGeom prst="rect">
            <a:avLst/>
          </a:prstGeom>
          <a:noFill/>
          <a:ln w="9525">
            <a:noFill/>
            <a:miter lim="800000"/>
            <a:headEnd/>
            <a:tailEnd/>
          </a:ln>
        </p:spPr>
      </p:pic>
    </p:spTree>
    <p:extLst>
      <p:ext uri="{BB962C8B-B14F-4D97-AF65-F5344CB8AC3E}">
        <p14:creationId xmlns:p14="http://schemas.microsoft.com/office/powerpoint/2010/main" xmlns="" val="1193453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678840"/>
            <a:ext cx="8394700" cy="990600"/>
          </a:xfrm>
        </p:spPr>
        <p:txBody>
          <a:bodyPr>
            <a:normAutofit fontScale="90000"/>
          </a:bodyPr>
          <a:lstStyle/>
          <a:p>
            <a:r>
              <a:rPr lang="en-US" dirty="0" smtClean="0"/>
              <a:t>The Well-Visit Planner Website: Three Steps</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506792" y="6456666"/>
            <a:ext cx="490287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15</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pic>
        <p:nvPicPr>
          <p:cNvPr id="13" name="Picture 12"/>
          <p:cNvPicPr>
            <a:picLocks noChangeAspect="1"/>
          </p:cNvPicPr>
          <p:nvPr/>
        </p:nvPicPr>
        <p:blipFill rotWithShape="1">
          <a:blip r:embed="rId4" cstate="print"/>
          <a:srcRect t="2739" b="2972"/>
          <a:stretch/>
        </p:blipFill>
        <p:spPr>
          <a:xfrm>
            <a:off x="0" y="2044632"/>
            <a:ext cx="4788132" cy="1551926"/>
          </a:xfrm>
          <a:prstGeom prst="rect">
            <a:avLst/>
          </a:prstGeom>
        </p:spPr>
      </p:pic>
      <p:pic>
        <p:nvPicPr>
          <p:cNvPr id="14" name="Picture 13"/>
          <p:cNvPicPr>
            <a:picLocks noChangeAspect="1"/>
          </p:cNvPicPr>
          <p:nvPr/>
        </p:nvPicPr>
        <p:blipFill rotWithShape="1">
          <a:blip r:embed="rId5" cstate="print"/>
          <a:srcRect b="6017"/>
          <a:stretch/>
        </p:blipFill>
        <p:spPr>
          <a:xfrm>
            <a:off x="292099" y="3431224"/>
            <a:ext cx="4788131" cy="1546874"/>
          </a:xfrm>
          <a:prstGeom prst="rect">
            <a:avLst/>
          </a:prstGeom>
        </p:spPr>
      </p:pic>
      <p:pic>
        <p:nvPicPr>
          <p:cNvPr id="15" name="Picture 14"/>
          <p:cNvPicPr>
            <a:picLocks noChangeAspect="1"/>
          </p:cNvPicPr>
          <p:nvPr/>
        </p:nvPicPr>
        <p:blipFill rotWithShape="1">
          <a:blip r:embed="rId6" cstate="print"/>
          <a:srcRect t="1" b="3086"/>
          <a:stretch/>
        </p:blipFill>
        <p:spPr>
          <a:xfrm>
            <a:off x="969935" y="4861546"/>
            <a:ext cx="4788131" cy="1595120"/>
          </a:xfrm>
          <a:prstGeom prst="rect">
            <a:avLst/>
          </a:prstGeom>
        </p:spPr>
      </p:pic>
      <p:sp>
        <p:nvSpPr>
          <p:cNvPr id="3" name="TextBox 2"/>
          <p:cNvSpPr txBox="1"/>
          <p:nvPr/>
        </p:nvSpPr>
        <p:spPr>
          <a:xfrm>
            <a:off x="292100" y="1466240"/>
            <a:ext cx="8305800" cy="584776"/>
          </a:xfrm>
          <a:prstGeom prst="rect">
            <a:avLst/>
          </a:prstGeom>
          <a:noFill/>
        </p:spPr>
        <p:txBody>
          <a:bodyPr wrap="square" rtlCol="0">
            <a:spAutoFit/>
          </a:bodyPr>
          <a:lstStyle/>
          <a:p>
            <a:r>
              <a:rPr lang="en-US" sz="1600" b="1" dirty="0"/>
              <a:t>Parents </a:t>
            </a:r>
            <a:r>
              <a:rPr lang="en-US" sz="1600" dirty="0"/>
              <a:t>of young children visit the Well-Visit Planner</a:t>
            </a:r>
            <a:r>
              <a:rPr lang="en-US" sz="1600" baseline="30000" dirty="0"/>
              <a:t>TM</a:t>
            </a:r>
            <a:r>
              <a:rPr lang="en-US" sz="1600" dirty="0"/>
              <a:t> website and complete the following steps before their child’s age-specific well visit:</a:t>
            </a:r>
          </a:p>
        </p:txBody>
      </p:sp>
      <p:sp>
        <p:nvSpPr>
          <p:cNvPr id="12" name="TextBox 11"/>
          <p:cNvSpPr txBox="1"/>
          <p:nvPr/>
        </p:nvSpPr>
        <p:spPr>
          <a:xfrm>
            <a:off x="5758067" y="1890295"/>
            <a:ext cx="3201300" cy="4093428"/>
          </a:xfrm>
          <a:prstGeom prst="rect">
            <a:avLst/>
          </a:prstGeom>
          <a:noFill/>
        </p:spPr>
        <p:txBody>
          <a:bodyPr wrap="square" rtlCol="0">
            <a:spAutoFit/>
          </a:bodyPr>
          <a:lstStyle/>
          <a:p>
            <a:r>
              <a:rPr lang="en-US" sz="2000" b="1" dirty="0" smtClean="0">
                <a:latin typeface="+mj-lt"/>
              </a:rPr>
              <a:t>Public use site available </a:t>
            </a:r>
            <a:r>
              <a:rPr lang="en-US" sz="2000" dirty="0" smtClean="0">
                <a:latin typeface="+mj-lt"/>
              </a:rPr>
              <a:t>www. </a:t>
            </a:r>
            <a:r>
              <a:rPr lang="en-US" sz="2000" dirty="0" smtClean="0"/>
              <a:t>wellvisitplanner.org</a:t>
            </a:r>
          </a:p>
          <a:p>
            <a:endParaRPr lang="en-US" sz="2000" dirty="0"/>
          </a:p>
          <a:p>
            <a:r>
              <a:rPr lang="en-US" sz="2000" b="1" u="sng" dirty="0" smtClean="0"/>
              <a:t>Site specific/branded</a:t>
            </a:r>
            <a:r>
              <a:rPr lang="en-US" sz="2000" dirty="0" smtClean="0"/>
              <a:t> option with parent visit guide transfer into EMR: Coming Soon!</a:t>
            </a:r>
          </a:p>
          <a:p>
            <a:endParaRPr lang="en-US" sz="2000" dirty="0"/>
          </a:p>
          <a:p>
            <a:r>
              <a:rPr lang="en-US" sz="2000" b="1" u="sng" dirty="0" smtClean="0"/>
              <a:t>Full EMR integration:  </a:t>
            </a:r>
            <a:r>
              <a:rPr lang="en-US" sz="2000" dirty="0" smtClean="0"/>
              <a:t>Beta testing in FQHC’s now. </a:t>
            </a:r>
          </a:p>
          <a:p>
            <a:endParaRPr lang="en-US" sz="2000" dirty="0"/>
          </a:p>
          <a:p>
            <a:r>
              <a:rPr lang="en-US" sz="2000" dirty="0" smtClean="0"/>
              <a:t>Spanish language version nearing completion! </a:t>
            </a:r>
            <a:endParaRPr lang="en-US" sz="2000" dirty="0"/>
          </a:p>
        </p:txBody>
      </p:sp>
    </p:spTree>
    <p:extLst>
      <p:ext uri="{BB962C8B-B14F-4D97-AF65-F5344CB8AC3E}">
        <p14:creationId xmlns:p14="http://schemas.microsoft.com/office/powerpoint/2010/main" xmlns="" val="180083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938784"/>
            <a:ext cx="4553712" cy="990600"/>
          </a:xfrm>
        </p:spPr>
        <p:txBody>
          <a:bodyPr>
            <a:normAutofit/>
          </a:bodyPr>
          <a:lstStyle/>
          <a:p>
            <a:r>
              <a:rPr lang="en-US" sz="2800" dirty="0" smtClean="0"/>
              <a:t>Example: Practice or Site Specific Version</a:t>
            </a:r>
            <a:endParaRPr lang="en-US" sz="2800" dirty="0"/>
          </a:p>
        </p:txBody>
      </p:sp>
      <p:sp>
        <p:nvSpPr>
          <p:cNvPr id="3" name="Content Placeholder 2"/>
          <p:cNvSpPr>
            <a:spLocks noGrp="1"/>
          </p:cNvSpPr>
          <p:nvPr>
            <p:ph idx="1"/>
          </p:nvPr>
        </p:nvSpPr>
        <p:spPr>
          <a:xfrm>
            <a:off x="201168" y="2036218"/>
            <a:ext cx="4672584" cy="4026254"/>
          </a:xfrm>
        </p:spPr>
        <p:txBody>
          <a:bodyPr>
            <a:normAutofit fontScale="77500" lnSpcReduction="20000"/>
          </a:bodyPr>
          <a:lstStyle/>
          <a:p>
            <a:r>
              <a:rPr lang="en-US" u="sng" dirty="0" smtClean="0"/>
              <a:t>Key Partners</a:t>
            </a:r>
          </a:p>
          <a:p>
            <a:pPr lvl="1"/>
            <a:r>
              <a:rPr lang="en-US" sz="1900" dirty="0" smtClean="0"/>
              <a:t>Harvard </a:t>
            </a:r>
            <a:r>
              <a:rPr lang="en-US" sz="1900" dirty="0" err="1" smtClean="0"/>
              <a:t>Pilgram’s</a:t>
            </a:r>
            <a:r>
              <a:rPr lang="en-US" sz="1900" dirty="0" smtClean="0"/>
              <a:t> Pediatric Physicians’ Organization (PPOC) at Boston Children’s</a:t>
            </a:r>
          </a:p>
          <a:p>
            <a:pPr lvl="1"/>
            <a:r>
              <a:rPr lang="en-US" sz="1900" dirty="0" smtClean="0"/>
              <a:t>Children’s Health Alliance (Oregon)</a:t>
            </a:r>
          </a:p>
          <a:p>
            <a:pPr lvl="1"/>
            <a:r>
              <a:rPr lang="en-US" sz="1900" dirty="0" smtClean="0"/>
              <a:t>FQHC’s (Los Angeles area)</a:t>
            </a:r>
          </a:p>
          <a:p>
            <a:r>
              <a:rPr lang="en-US" u="sng" dirty="0" smtClean="0"/>
              <a:t>Key Issues</a:t>
            </a:r>
          </a:p>
          <a:p>
            <a:pPr lvl="1"/>
            <a:r>
              <a:rPr lang="en-US" dirty="0" smtClean="0"/>
              <a:t>Data Transfer Protocol (e.g. secure faxing into EMR)</a:t>
            </a:r>
          </a:p>
          <a:p>
            <a:pPr lvl="1"/>
            <a:r>
              <a:rPr lang="en-US" dirty="0" smtClean="0"/>
              <a:t>Data Security &amp; PHI Standards (cross institutional)</a:t>
            </a:r>
          </a:p>
          <a:p>
            <a:pPr lvl="1"/>
            <a:r>
              <a:rPr lang="en-US" dirty="0" smtClean="0"/>
              <a:t>Aggregated Data Reports &amp; Population Based Data Set</a:t>
            </a:r>
          </a:p>
          <a:p>
            <a:r>
              <a:rPr lang="en-US" u="sng" dirty="0" smtClean="0"/>
              <a:t>Establishing the Real-World Process </a:t>
            </a:r>
          </a:p>
          <a:p>
            <a:pPr lvl="1"/>
            <a:r>
              <a:rPr lang="en-US" dirty="0"/>
              <a:t>D</a:t>
            </a:r>
            <a:r>
              <a:rPr lang="en-US" dirty="0" smtClean="0"/>
              <a:t>issemination and implementation</a:t>
            </a:r>
          </a:p>
          <a:p>
            <a:pPr lvl="1"/>
            <a:r>
              <a:rPr lang="en-US" dirty="0"/>
              <a:t>T</a:t>
            </a:r>
            <a:r>
              <a:rPr lang="en-US" dirty="0" smtClean="0"/>
              <a:t>echnical support infrastructure</a:t>
            </a:r>
          </a:p>
          <a:p>
            <a:pPr lvl="1"/>
            <a:r>
              <a:rPr lang="en-US" dirty="0" smtClean="0"/>
              <a:t>Continuous learning and updates</a:t>
            </a:r>
          </a:p>
          <a:p>
            <a:endParaRPr lang="en-US" dirty="0"/>
          </a:p>
        </p:txBody>
      </p:sp>
      <p:sp>
        <p:nvSpPr>
          <p:cNvPr id="4" name="Footer Placeholder 3"/>
          <p:cNvSpPr>
            <a:spLocks noGrp="1"/>
          </p:cNvSpPr>
          <p:nvPr>
            <p:ph type="ftr" sz="quarter" idx="11"/>
          </p:nvPr>
        </p:nvSpPr>
        <p:spPr>
          <a:xfrm>
            <a:off x="3886200" y="6477000"/>
            <a:ext cx="4114800" cy="329184"/>
          </a:xfrm>
        </p:spPr>
        <p:txBody>
          <a:bodyPr/>
          <a:lstStyle/>
          <a:p>
            <a:pPr algn="r"/>
            <a:r>
              <a:rPr lang="en-US" dirty="0" smtClean="0"/>
              <a:t>Engaging Parents as Improvement Partners, April, 2013    |</a:t>
            </a:r>
            <a:endParaRPr lang="en-US" dirty="0"/>
          </a:p>
        </p:txBody>
      </p:sp>
      <p:sp>
        <p:nvSpPr>
          <p:cNvPr id="5" name="Slide Number Placeholder 4"/>
          <p:cNvSpPr>
            <a:spLocks noGrp="1"/>
          </p:cNvSpPr>
          <p:nvPr>
            <p:ph type="sldNum" sz="quarter" idx="12"/>
          </p:nvPr>
        </p:nvSpPr>
        <p:spPr>
          <a:xfrm>
            <a:off x="8077200" y="6477000"/>
            <a:ext cx="1066800" cy="329184"/>
          </a:xfrm>
        </p:spPr>
        <p:txBody>
          <a:bodyPr/>
          <a:lstStyle/>
          <a:p>
            <a:fld id="{0CFEC368-1D7A-4F81-ABF6-AE0E36BAF64C}" type="slidenum">
              <a:rPr lang="en-US" smtClean="0"/>
              <a:pPr/>
              <a:t>16</a:t>
            </a:fld>
            <a:endParaRPr lang="en-US"/>
          </a:p>
        </p:txBody>
      </p:sp>
      <p:sp>
        <p:nvSpPr>
          <p:cNvPr id="6"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pic>
        <p:nvPicPr>
          <p:cNvPr id="60418" name="Picture 2" descr="X:\SOM\PEDS\CAHMI\Early Childhood\WellVisitPlanner\02_Site-Partnered WVP website\Boston Children's PPOC\Mock Ups for Boston Children's PPOC\WVP-PPOC2_Homepage.jpg"/>
          <p:cNvPicPr>
            <a:picLocks noChangeAspect="1" noChangeArrowheads="1"/>
          </p:cNvPicPr>
          <p:nvPr/>
        </p:nvPicPr>
        <p:blipFill>
          <a:blip r:embed="rId3" cstate="print"/>
          <a:srcRect/>
          <a:stretch>
            <a:fillRect/>
          </a:stretch>
        </p:blipFill>
        <p:spPr bwMode="auto">
          <a:xfrm>
            <a:off x="5080865" y="1222782"/>
            <a:ext cx="3880255" cy="5418810"/>
          </a:xfrm>
          <a:prstGeom prst="rect">
            <a:avLst/>
          </a:prstGeom>
          <a:noFill/>
        </p:spPr>
      </p:pic>
    </p:spTree>
    <p:extLst>
      <p:ext uri="{BB962C8B-B14F-4D97-AF65-F5344CB8AC3E}">
        <p14:creationId xmlns:p14="http://schemas.microsoft.com/office/powerpoint/2010/main" xmlns="" val="2154916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r>
              <a:rPr lang="en-US" dirty="0" smtClean="0"/>
              <a:t>Full EHR Integration</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14246" y="11852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4006392" y="6456666"/>
            <a:ext cx="440327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17</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129546" y="5745759"/>
            <a:ext cx="2642229" cy="1132384"/>
          </a:xfrm>
          <a:prstGeom prst="rect">
            <a:avLst/>
          </a:prstGeom>
        </p:spPr>
      </p:pic>
      <p:pic>
        <p:nvPicPr>
          <p:cNvPr id="17" name="Picture 2"/>
          <p:cNvPicPr>
            <a:picLocks noChangeAspect="1" noChangeArrowheads="1"/>
          </p:cNvPicPr>
          <p:nvPr/>
        </p:nvPicPr>
        <p:blipFill>
          <a:blip r:embed="rId4" cstate="print"/>
          <a:srcRect l="19022" t="16837" r="20367" b="5717"/>
          <a:stretch>
            <a:fillRect/>
          </a:stretch>
        </p:blipFill>
        <p:spPr>
          <a:xfrm>
            <a:off x="294076" y="1911097"/>
            <a:ext cx="4000789" cy="4089780"/>
          </a:xfrm>
          <a:prstGeom prst="rect">
            <a:avLst/>
          </a:prstGeom>
        </p:spPr>
      </p:pic>
      <p:pic>
        <p:nvPicPr>
          <p:cNvPr id="18" name="Picture 2"/>
          <p:cNvPicPr>
            <a:picLocks noChangeAspect="1" noChangeArrowheads="1"/>
          </p:cNvPicPr>
          <p:nvPr/>
        </p:nvPicPr>
        <p:blipFill>
          <a:blip r:embed="rId5" cstate="print"/>
          <a:srcRect/>
          <a:stretch>
            <a:fillRect/>
          </a:stretch>
        </p:blipFill>
        <p:spPr bwMode="auto">
          <a:xfrm>
            <a:off x="4639883" y="2508643"/>
            <a:ext cx="4246978" cy="3803308"/>
          </a:xfrm>
          <a:prstGeom prst="rect">
            <a:avLst/>
          </a:prstGeom>
          <a:noFill/>
          <a:ln w="9525">
            <a:noFill/>
            <a:miter lim="800000"/>
            <a:headEnd/>
            <a:tailEnd/>
          </a:ln>
        </p:spPr>
      </p:pic>
      <p:sp>
        <p:nvSpPr>
          <p:cNvPr id="19" name="TextBox 9"/>
          <p:cNvSpPr txBox="1">
            <a:spLocks noChangeArrowheads="1"/>
          </p:cNvSpPr>
          <p:nvPr/>
        </p:nvSpPr>
        <p:spPr bwMode="auto">
          <a:xfrm>
            <a:off x="5451866" y="4365819"/>
            <a:ext cx="3976688" cy="246063"/>
          </a:xfrm>
          <a:prstGeom prst="rect">
            <a:avLst/>
          </a:prstGeom>
          <a:noFill/>
          <a:ln w="9525">
            <a:noFill/>
            <a:miter lim="800000"/>
            <a:headEnd/>
            <a:tailEnd/>
          </a:ln>
        </p:spPr>
        <p:txBody>
          <a:bodyPr wrap="square">
            <a:spAutoFit/>
          </a:bodyPr>
          <a:lstStyle/>
          <a:p>
            <a:r>
              <a:rPr lang="en-US" sz="1000" dirty="0">
                <a:latin typeface="Calibri" pitchFamily="34" charset="0"/>
              </a:rPr>
              <a:t>[</a:t>
            </a:r>
            <a:r>
              <a:rPr lang="en-US" sz="1000" b="0" dirty="0">
                <a:latin typeface="Calibri" pitchFamily="34" charset="0"/>
              </a:rPr>
              <a:t>Parent report:  Should she be interested in toilet training?]</a:t>
            </a:r>
          </a:p>
        </p:txBody>
      </p:sp>
      <p:sp>
        <p:nvSpPr>
          <p:cNvPr id="20" name="Oval 19"/>
          <p:cNvSpPr/>
          <p:nvPr/>
        </p:nvSpPr>
        <p:spPr>
          <a:xfrm>
            <a:off x="5410200" y="4222150"/>
            <a:ext cx="3733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7570" y="3319349"/>
            <a:ext cx="3733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20645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778710"/>
            <a:ext cx="8515350" cy="990600"/>
          </a:xfrm>
        </p:spPr>
        <p:txBody>
          <a:bodyPr>
            <a:normAutofit/>
          </a:bodyPr>
          <a:lstStyle/>
          <a:p>
            <a:r>
              <a:rPr lang="en-US" dirty="0" smtClean="0"/>
              <a:t>Additional Tools</a:t>
            </a:r>
            <a:endParaRPr lang="en-US" dirty="0"/>
          </a:p>
        </p:txBody>
      </p:sp>
      <p:sp>
        <p:nvSpPr>
          <p:cNvPr id="3" name="Content Placeholder 2"/>
          <p:cNvSpPr>
            <a:spLocks noGrp="1"/>
          </p:cNvSpPr>
          <p:nvPr>
            <p:ph idx="1"/>
          </p:nvPr>
        </p:nvSpPr>
        <p:spPr>
          <a:xfrm>
            <a:off x="243916" y="1565569"/>
            <a:ext cx="8229600" cy="4746382"/>
          </a:xfrm>
        </p:spPr>
        <p:txBody>
          <a:bodyPr>
            <a:normAutofit/>
          </a:bodyPr>
          <a:lstStyle/>
          <a:p>
            <a:pPr marL="182880" lvl="1"/>
            <a:r>
              <a:rPr lang="en-US" dirty="0" smtClean="0"/>
              <a:t>Shared </a:t>
            </a:r>
            <a:r>
              <a:rPr lang="en-US" dirty="0"/>
              <a:t>Encounter Forms; Educational </a:t>
            </a:r>
            <a:r>
              <a:rPr lang="en-US" dirty="0" smtClean="0"/>
              <a:t>Website</a:t>
            </a:r>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14246" y="11852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998259" y="6456666"/>
            <a:ext cx="4411407"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18</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129546" y="5745759"/>
            <a:ext cx="2642229" cy="1132384"/>
          </a:xfrm>
          <a:prstGeom prst="rect">
            <a:avLst/>
          </a:prstGeom>
        </p:spPr>
      </p:pic>
      <p:pic>
        <p:nvPicPr>
          <p:cNvPr id="9" name="Picture 2"/>
          <p:cNvPicPr>
            <a:picLocks noChangeAspect="1" noChangeArrowheads="1"/>
          </p:cNvPicPr>
          <p:nvPr/>
        </p:nvPicPr>
        <p:blipFill>
          <a:blip r:embed="rId4" cstate="print"/>
          <a:srcRect l="25555" t="12500" r="23333" b="5556"/>
          <a:stretch>
            <a:fillRect/>
          </a:stretch>
        </p:blipFill>
        <p:spPr bwMode="auto">
          <a:xfrm>
            <a:off x="243916" y="1952203"/>
            <a:ext cx="2831552" cy="3631773"/>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l="26269" t="14926" r="23582" b="4478"/>
          <a:stretch>
            <a:fillRect/>
          </a:stretch>
        </p:blipFill>
        <p:spPr bwMode="auto">
          <a:xfrm>
            <a:off x="1591056" y="2924289"/>
            <a:ext cx="2670048" cy="3432918"/>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l="13634" t="15153" r="24409" b="7401"/>
          <a:stretch>
            <a:fillRect/>
          </a:stretch>
        </p:blipFill>
        <p:spPr bwMode="auto">
          <a:xfrm>
            <a:off x="5440679" y="1187785"/>
            <a:ext cx="3581019" cy="3880448"/>
          </a:xfrm>
          <a:prstGeom prst="rect">
            <a:avLst/>
          </a:prstGeom>
          <a:noFill/>
          <a:ln w="9525">
            <a:noFill/>
            <a:miter lim="800000"/>
            <a:headEnd/>
            <a:tailEnd/>
          </a:ln>
        </p:spPr>
      </p:pic>
      <p:pic>
        <p:nvPicPr>
          <p:cNvPr id="13" name="Picture 8"/>
          <p:cNvPicPr>
            <a:picLocks noChangeAspect="1" noChangeArrowheads="1"/>
          </p:cNvPicPr>
          <p:nvPr/>
        </p:nvPicPr>
        <p:blipFill>
          <a:blip r:embed="rId7" cstate="print"/>
          <a:srcRect l="19062" t="30078" r="50938" b="16016"/>
          <a:stretch>
            <a:fillRect/>
          </a:stretch>
        </p:blipFill>
        <p:spPr bwMode="auto">
          <a:xfrm>
            <a:off x="5132115" y="4183735"/>
            <a:ext cx="1576182" cy="2265763"/>
          </a:xfrm>
          <a:prstGeom prst="rect">
            <a:avLst/>
          </a:prstGeom>
          <a:noFill/>
          <a:ln w="57150">
            <a:solidFill>
              <a:schemeClr val="accent2"/>
            </a:solidFill>
            <a:miter lim="800000"/>
            <a:headEnd/>
            <a:tailEnd/>
          </a:ln>
        </p:spPr>
      </p:pic>
    </p:spTree>
    <p:extLst>
      <p:ext uri="{BB962C8B-B14F-4D97-AF65-F5344CB8AC3E}">
        <p14:creationId xmlns:p14="http://schemas.microsoft.com/office/powerpoint/2010/main" xmlns="" val="14864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762000"/>
          </a:xfrm>
          <a:solidFill>
            <a:schemeClr val="tx2"/>
          </a:solidFill>
        </p:spPr>
        <p:txBody>
          <a:bodyPr>
            <a:normAutofit fontScale="90000"/>
          </a:bodyPr>
          <a:lstStyle/>
          <a:p>
            <a:r>
              <a:rPr lang="en-US" sz="2800" dirty="0" smtClean="0"/>
              <a:t>The Fit with Quality Improvement</a:t>
            </a:r>
            <a:br>
              <a:rPr lang="en-US" sz="2800" dirty="0" smtClean="0"/>
            </a:br>
            <a:r>
              <a:rPr lang="en-US" sz="2800" dirty="0" smtClean="0"/>
              <a:t> Mapping the “cycle of engagement” to the PDSA Cycle</a:t>
            </a:r>
          </a:p>
        </p:txBody>
      </p:sp>
      <p:sp>
        <p:nvSpPr>
          <p:cNvPr id="4" name="Slide Number Placeholder 3"/>
          <p:cNvSpPr>
            <a:spLocks noGrp="1"/>
          </p:cNvSpPr>
          <p:nvPr>
            <p:ph type="sldNum" sz="quarter" idx="12"/>
          </p:nvPr>
        </p:nvSpPr>
        <p:spPr/>
        <p:txBody>
          <a:bodyPr/>
          <a:lstStyle/>
          <a:p>
            <a:pPr>
              <a:defRPr/>
            </a:pPr>
            <a:fld id="{5907BE5E-E717-4ADF-BCC7-B6FA1ADA68F6}" type="slidenum">
              <a:rPr lang="en-US" smtClean="0">
                <a:solidFill>
                  <a:schemeClr val="tx2"/>
                </a:solidFill>
              </a:rPr>
              <a:pPr>
                <a:defRPr/>
              </a:pPr>
              <a:t>19</a:t>
            </a:fld>
            <a:endParaRPr lang="en-US" dirty="0">
              <a:solidFill>
                <a:schemeClr val="tx2"/>
              </a:solidFill>
            </a:endParaRPr>
          </a:p>
        </p:txBody>
      </p:sp>
      <p:grpSp>
        <p:nvGrpSpPr>
          <p:cNvPr id="72" name="Group 71"/>
          <p:cNvGrpSpPr/>
          <p:nvPr/>
        </p:nvGrpSpPr>
        <p:grpSpPr>
          <a:xfrm>
            <a:off x="-2959210" y="732156"/>
            <a:ext cx="10989151" cy="4612837"/>
            <a:chOff x="-2948721" y="848321"/>
            <a:chExt cx="10989151" cy="4612837"/>
          </a:xfrm>
        </p:grpSpPr>
        <p:grpSp>
          <p:nvGrpSpPr>
            <p:cNvPr id="52" name="Group 51"/>
            <p:cNvGrpSpPr/>
            <p:nvPr/>
          </p:nvGrpSpPr>
          <p:grpSpPr>
            <a:xfrm>
              <a:off x="4916638" y="1457922"/>
              <a:ext cx="2467801" cy="1666278"/>
              <a:chOff x="3551358" y="-137637"/>
              <a:chExt cx="2859328" cy="1666278"/>
            </a:xfrm>
          </p:grpSpPr>
          <p:sp>
            <p:nvSpPr>
              <p:cNvPr id="66" name="Rectangle 65"/>
              <p:cNvSpPr/>
              <p:nvPr/>
            </p:nvSpPr>
            <p:spPr>
              <a:xfrm>
                <a:off x="3551358" y="90962"/>
                <a:ext cx="1437679" cy="14376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7" name="Rectangle 66"/>
              <p:cNvSpPr/>
              <p:nvPr/>
            </p:nvSpPr>
            <p:spPr>
              <a:xfrm>
                <a:off x="3700454" y="-137637"/>
                <a:ext cx="2710232" cy="1143000"/>
              </a:xfrm>
              <a:prstGeom prst="rect">
                <a:avLst/>
              </a:prstGeom>
              <a:solidFill>
                <a:schemeClr val="accent2">
                  <a:lumMod val="40000"/>
                  <a:lumOff val="6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PLAN:  </a:t>
                </a:r>
              </a:p>
              <a:p>
                <a:pPr lvl="0" algn="l" defTabSz="622300">
                  <a:lnSpc>
                    <a:spcPct val="90000"/>
                  </a:lnSpc>
                  <a:spcBef>
                    <a:spcPct val="0"/>
                  </a:spcBef>
                  <a:spcAft>
                    <a:spcPct val="35000"/>
                  </a:spcAft>
                </a:pPr>
                <a:r>
                  <a:rPr lang="en-US" sz="1400" b="1" dirty="0" smtClean="0">
                    <a:solidFill>
                      <a:schemeClr val="tx2"/>
                    </a:solidFill>
                  </a:rPr>
                  <a:t>Cycle 1) Baseline </a:t>
                </a:r>
                <a:r>
                  <a:rPr lang="en-US" sz="1400" b="1" kern="1200" dirty="0" smtClean="0">
                    <a:solidFill>
                      <a:schemeClr val="tx2"/>
                    </a:solidFill>
                  </a:rPr>
                  <a:t>PHDS Planning</a:t>
                </a:r>
              </a:p>
              <a:p>
                <a:pPr lvl="0" algn="l" defTabSz="622300">
                  <a:lnSpc>
                    <a:spcPct val="90000"/>
                  </a:lnSpc>
                  <a:spcBef>
                    <a:spcPct val="0"/>
                  </a:spcBef>
                  <a:spcAft>
                    <a:spcPct val="35000"/>
                  </a:spcAft>
                </a:pPr>
                <a:r>
                  <a:rPr lang="en-US" sz="1400" b="1" dirty="0" smtClean="0">
                    <a:solidFill>
                      <a:schemeClr val="bg1">
                        <a:lumMod val="50000"/>
                      </a:schemeClr>
                    </a:solidFill>
                  </a:rPr>
                  <a:t>Cycle 2) Follow-up PHDS Planning</a:t>
                </a:r>
                <a:endParaRPr lang="en-US" sz="1400" b="1" kern="1200" dirty="0" smtClean="0">
                  <a:solidFill>
                    <a:schemeClr val="bg1">
                      <a:lumMod val="50000"/>
                    </a:schemeClr>
                  </a:solidFill>
                </a:endParaRPr>
              </a:p>
            </p:txBody>
          </p:sp>
        </p:grpSp>
        <p:grpSp>
          <p:nvGrpSpPr>
            <p:cNvPr id="54" name="Group 53"/>
            <p:cNvGrpSpPr/>
            <p:nvPr/>
          </p:nvGrpSpPr>
          <p:grpSpPr>
            <a:xfrm>
              <a:off x="4671279" y="3672360"/>
              <a:ext cx="3369151" cy="1697676"/>
              <a:chOff x="3213123" y="2275361"/>
              <a:chExt cx="3046655" cy="1697676"/>
            </a:xfrm>
          </p:grpSpPr>
          <p:sp>
            <p:nvSpPr>
              <p:cNvPr id="64" name="Rectangle 63"/>
              <p:cNvSpPr/>
              <p:nvPr/>
            </p:nvSpPr>
            <p:spPr>
              <a:xfrm>
                <a:off x="3551358" y="2535358"/>
                <a:ext cx="1437679" cy="14376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5" name="Rectangle 64"/>
              <p:cNvSpPr/>
              <p:nvPr/>
            </p:nvSpPr>
            <p:spPr>
              <a:xfrm>
                <a:off x="3213123" y="2275361"/>
                <a:ext cx="3046655" cy="1092672"/>
              </a:xfrm>
              <a:prstGeom prst="rect">
                <a:avLst/>
              </a:prstGeom>
              <a:solidFill>
                <a:schemeClr val="bg2">
                  <a:lumMod val="75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DO:  </a:t>
                </a:r>
              </a:p>
              <a:p>
                <a:pPr lvl="0" algn="l" defTabSz="622300">
                  <a:lnSpc>
                    <a:spcPct val="90000"/>
                  </a:lnSpc>
                  <a:spcBef>
                    <a:spcPct val="0"/>
                  </a:spcBef>
                  <a:spcAft>
                    <a:spcPct val="35000"/>
                  </a:spcAft>
                </a:pPr>
                <a:r>
                  <a:rPr lang="en-US" sz="1400" b="1" kern="1200" dirty="0" smtClean="0">
                    <a:solidFill>
                      <a:schemeClr val="tx2"/>
                    </a:solidFill>
                  </a:rPr>
                  <a:t>Cycle 1) PHDS Baseline Dat</a:t>
                </a:r>
                <a:r>
                  <a:rPr lang="en-US" sz="1400" b="1" dirty="0" smtClean="0">
                    <a:solidFill>
                      <a:schemeClr val="tx2"/>
                    </a:solidFill>
                  </a:rPr>
                  <a:t>a Collection</a:t>
                </a:r>
              </a:p>
              <a:p>
                <a:pPr lvl="0" algn="l" defTabSz="622300">
                  <a:lnSpc>
                    <a:spcPct val="90000"/>
                  </a:lnSpc>
                  <a:spcBef>
                    <a:spcPct val="0"/>
                  </a:spcBef>
                  <a:spcAft>
                    <a:spcPct val="35000"/>
                  </a:spcAft>
                </a:pPr>
                <a:r>
                  <a:rPr lang="en-US" sz="1400" b="1" dirty="0" smtClean="0">
                    <a:solidFill>
                      <a:schemeClr val="bg1">
                        <a:lumMod val="50000"/>
                      </a:schemeClr>
                    </a:solidFill>
                  </a:rPr>
                  <a:t>Cycle 2) PHDS Follow-up Data Collection</a:t>
                </a:r>
              </a:p>
            </p:txBody>
          </p:sp>
        </p:grpSp>
        <p:sp>
          <p:nvSpPr>
            <p:cNvPr id="55" name="Circular Arrow 54"/>
            <p:cNvSpPr/>
            <p:nvPr/>
          </p:nvSpPr>
          <p:spPr>
            <a:xfrm>
              <a:off x="2509800" y="1396841"/>
              <a:ext cx="4064317" cy="4064317"/>
            </a:xfrm>
            <a:prstGeom prst="circularArrow">
              <a:avLst>
                <a:gd name="adj1" fmla="val 6898"/>
                <a:gd name="adj2" fmla="val 465012"/>
                <a:gd name="adj3" fmla="val 5950847"/>
                <a:gd name="adj4" fmla="val 4384141"/>
                <a:gd name="adj5" fmla="val 8047"/>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56" name="Group 55"/>
            <p:cNvGrpSpPr/>
            <p:nvPr/>
          </p:nvGrpSpPr>
          <p:grpSpPr>
            <a:xfrm>
              <a:off x="-2948721" y="2352079"/>
              <a:ext cx="5922516" cy="2412953"/>
              <a:chOff x="1106962" y="2535358"/>
              <a:chExt cx="2766264" cy="2412953"/>
            </a:xfrm>
          </p:grpSpPr>
          <p:sp>
            <p:nvSpPr>
              <p:cNvPr id="62" name="Rectangle 61"/>
              <p:cNvSpPr/>
              <p:nvPr/>
            </p:nvSpPr>
            <p:spPr>
              <a:xfrm>
                <a:off x="1106962" y="2535358"/>
                <a:ext cx="1437679" cy="14376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3" name="Rectangle 62"/>
              <p:cNvSpPr/>
              <p:nvPr/>
            </p:nvSpPr>
            <p:spPr>
              <a:xfrm>
                <a:off x="2674679" y="3651487"/>
                <a:ext cx="1198547" cy="1296824"/>
              </a:xfrm>
              <a:prstGeom prst="rect">
                <a:avLst/>
              </a:prstGeom>
              <a:solidFill>
                <a:schemeClr val="accent4">
                  <a:lumMod val="40000"/>
                  <a:lumOff val="6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b="1" dirty="0" smtClean="0"/>
              </a:p>
              <a:p>
                <a:pPr lvl="0" algn="ctr" defTabSz="622300">
                  <a:lnSpc>
                    <a:spcPct val="90000"/>
                  </a:lnSpc>
                  <a:spcBef>
                    <a:spcPct val="0"/>
                  </a:spcBef>
                  <a:spcAft>
                    <a:spcPct val="35000"/>
                  </a:spcAft>
                </a:pPr>
                <a:r>
                  <a:rPr lang="en-US" sz="1400" b="1" dirty="0" smtClean="0"/>
                  <a:t>STUDY: </a:t>
                </a:r>
              </a:p>
              <a:p>
                <a:pPr lvl="0" algn="l" defTabSz="622300">
                  <a:lnSpc>
                    <a:spcPct val="90000"/>
                  </a:lnSpc>
                  <a:spcBef>
                    <a:spcPct val="0"/>
                  </a:spcBef>
                  <a:spcAft>
                    <a:spcPct val="35000"/>
                  </a:spcAft>
                </a:pPr>
                <a:r>
                  <a:rPr lang="en-US" sz="1400" b="1" dirty="0" smtClean="0">
                    <a:solidFill>
                      <a:schemeClr val="tx2"/>
                    </a:solidFill>
                  </a:rPr>
                  <a:t>Cycle 1) Review Baseline Feedback Reports</a:t>
                </a:r>
              </a:p>
              <a:p>
                <a:pPr lvl="0" algn="l" defTabSz="622300">
                  <a:lnSpc>
                    <a:spcPct val="90000"/>
                  </a:lnSpc>
                  <a:spcBef>
                    <a:spcPct val="0"/>
                  </a:spcBef>
                  <a:spcAft>
                    <a:spcPct val="35000"/>
                  </a:spcAft>
                </a:pPr>
                <a:r>
                  <a:rPr lang="en-US" sz="1400" b="1" dirty="0" smtClean="0">
                    <a:solidFill>
                      <a:schemeClr val="bg1">
                        <a:lumMod val="50000"/>
                      </a:schemeClr>
                    </a:solidFill>
                  </a:rPr>
                  <a:t>Cycle 2) Review Follow-up Feedback Reports</a:t>
                </a:r>
                <a:endParaRPr lang="en-US" sz="1400" b="1" kern="1200" dirty="0" smtClean="0">
                  <a:solidFill>
                    <a:schemeClr val="bg1">
                      <a:lumMod val="50000"/>
                    </a:schemeClr>
                  </a:solidFill>
                </a:endParaRPr>
              </a:p>
              <a:p>
                <a:pPr marL="57150" lvl="1" indent="-57150" algn="l" defTabSz="488950">
                  <a:lnSpc>
                    <a:spcPct val="90000"/>
                  </a:lnSpc>
                  <a:spcBef>
                    <a:spcPct val="0"/>
                  </a:spcBef>
                  <a:spcAft>
                    <a:spcPct val="15000"/>
                  </a:spcAft>
                </a:pPr>
                <a:endParaRPr lang="en-US" sz="1400" kern="1200" dirty="0" smtClean="0"/>
              </a:p>
            </p:txBody>
          </p:sp>
        </p:grpSp>
        <p:sp>
          <p:nvSpPr>
            <p:cNvPr id="57" name="Circular Arrow 56"/>
            <p:cNvSpPr/>
            <p:nvPr/>
          </p:nvSpPr>
          <p:spPr>
            <a:xfrm>
              <a:off x="2509800" y="1396841"/>
              <a:ext cx="4064317" cy="4064317"/>
            </a:xfrm>
            <a:prstGeom prst="circularArrow">
              <a:avLst>
                <a:gd name="adj1" fmla="val 6898"/>
                <a:gd name="adj2" fmla="val 465012"/>
                <a:gd name="adj3" fmla="val 11350847"/>
                <a:gd name="adj4" fmla="val 9784141"/>
                <a:gd name="adj5" fmla="val 8047"/>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58" name="Group 57"/>
            <p:cNvGrpSpPr/>
            <p:nvPr/>
          </p:nvGrpSpPr>
          <p:grpSpPr>
            <a:xfrm>
              <a:off x="1905000" y="848321"/>
              <a:ext cx="2667000" cy="2047280"/>
              <a:chOff x="609600" y="90962"/>
              <a:chExt cx="2667000" cy="2047280"/>
            </a:xfrm>
          </p:grpSpPr>
          <p:sp>
            <p:nvSpPr>
              <p:cNvPr id="60" name="Rectangle 59"/>
              <p:cNvSpPr/>
              <p:nvPr/>
            </p:nvSpPr>
            <p:spPr>
              <a:xfrm>
                <a:off x="1106962" y="90962"/>
                <a:ext cx="1437679" cy="14376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1" name="Rectangle 60"/>
              <p:cNvSpPr/>
              <p:nvPr/>
            </p:nvSpPr>
            <p:spPr>
              <a:xfrm>
                <a:off x="609600" y="939284"/>
                <a:ext cx="2667000" cy="1198958"/>
              </a:xfrm>
              <a:prstGeom prst="rect">
                <a:avLst/>
              </a:prstGeom>
              <a:solidFill>
                <a:srgbClr val="92D050"/>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pPr>
                <a:r>
                  <a:rPr lang="en-US" sz="1400" b="1" dirty="0" smtClean="0"/>
                  <a:t>ACT:  </a:t>
                </a:r>
              </a:p>
              <a:p>
                <a:pPr lvl="0" algn="l" defTabSz="622300">
                  <a:lnSpc>
                    <a:spcPct val="90000"/>
                  </a:lnSpc>
                  <a:spcBef>
                    <a:spcPct val="0"/>
                  </a:spcBef>
                  <a:spcAft>
                    <a:spcPct val="35000"/>
                  </a:spcAft>
                </a:pPr>
                <a:r>
                  <a:rPr lang="en-US" sz="1400" b="1" dirty="0" smtClean="0">
                    <a:solidFill>
                      <a:schemeClr val="tx2"/>
                    </a:solidFill>
                  </a:rPr>
                  <a:t>Cycle 1) Implementation  BF-Related QI Activity:  WVP, SEF, Other Activity</a:t>
                </a:r>
                <a:endParaRPr lang="en-US" sz="1400" b="1" kern="1200" dirty="0">
                  <a:solidFill>
                    <a:schemeClr val="tx2"/>
                  </a:solidFill>
                </a:endParaRPr>
              </a:p>
              <a:p>
                <a:pPr marL="57150" lvl="1" indent="-57150" algn="l" defTabSz="488950">
                  <a:lnSpc>
                    <a:spcPct val="90000"/>
                  </a:lnSpc>
                  <a:spcBef>
                    <a:spcPct val="0"/>
                  </a:spcBef>
                  <a:spcAft>
                    <a:spcPct val="15000"/>
                  </a:spcAft>
                </a:pPr>
                <a:r>
                  <a:rPr lang="en-US" sz="1400" b="1" dirty="0" smtClean="0">
                    <a:solidFill>
                      <a:schemeClr val="bg1">
                        <a:lumMod val="50000"/>
                      </a:schemeClr>
                    </a:solidFill>
                  </a:rPr>
                  <a:t>Cycle 2) Refine Implementation</a:t>
                </a:r>
                <a:endParaRPr lang="en-US" sz="1400" b="1" kern="1200" dirty="0">
                  <a:solidFill>
                    <a:schemeClr val="bg1">
                      <a:lumMod val="50000"/>
                    </a:schemeClr>
                  </a:solidFill>
                </a:endParaRPr>
              </a:p>
            </p:txBody>
          </p:sp>
        </p:grpSp>
        <p:sp>
          <p:nvSpPr>
            <p:cNvPr id="59" name="Circular Arrow 58"/>
            <p:cNvSpPr/>
            <p:nvPr/>
          </p:nvSpPr>
          <p:spPr>
            <a:xfrm>
              <a:off x="2499311" y="1092041"/>
              <a:ext cx="4064317" cy="4064317"/>
            </a:xfrm>
            <a:prstGeom prst="circularArrow">
              <a:avLst>
                <a:gd name="adj1" fmla="val 6898"/>
                <a:gd name="adj2" fmla="val 465012"/>
                <a:gd name="adj3" fmla="val 16750847"/>
                <a:gd name="adj4" fmla="val 15184141"/>
                <a:gd name="adj5" fmla="val 8047"/>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sp>
        <p:nvSpPr>
          <p:cNvPr id="69" name="Circular Arrow 68"/>
          <p:cNvSpPr/>
          <p:nvPr/>
        </p:nvSpPr>
        <p:spPr>
          <a:xfrm>
            <a:off x="5765482" y="1104838"/>
            <a:ext cx="4064317" cy="4064317"/>
          </a:xfrm>
          <a:prstGeom prst="circularArrow">
            <a:avLst>
              <a:gd name="adj1" fmla="val 6898"/>
              <a:gd name="adj2" fmla="val 465012"/>
              <a:gd name="adj3" fmla="val 11350847"/>
              <a:gd name="adj4" fmla="val 9784141"/>
              <a:gd name="adj5" fmla="val 8047"/>
            </a:avLst>
          </a:prstGeom>
          <a:scene3d>
            <a:camera prst="orthographicFront">
              <a:rot lat="0" lon="20999997" rev="10800000"/>
            </a:camera>
            <a:lightRig rig="threePt" dir="t"/>
          </a:scene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0" name="Rectangle 69"/>
          <p:cNvSpPr/>
          <p:nvPr/>
        </p:nvSpPr>
        <p:spPr>
          <a:xfrm>
            <a:off x="7391400" y="1916871"/>
            <a:ext cx="1676400" cy="978729"/>
          </a:xfrm>
          <a:prstGeom prst="rect">
            <a:avLst/>
          </a:prstGeom>
          <a:solidFill>
            <a:schemeClr val="accent1">
              <a:lumMod val="40000"/>
              <a:lumOff val="60000"/>
            </a:schemeClr>
          </a:solidFill>
          <a:ln>
            <a:solidFill>
              <a:schemeClr val="tx2"/>
            </a:solidFill>
          </a:ln>
        </p:spPr>
        <p:txBody>
          <a:bodyPr wrap="square">
            <a:spAutoFit/>
          </a:bodyPr>
          <a:lstStyle/>
          <a:p>
            <a:pPr marL="57150" lvl="1" indent="-57150" defTabSz="488950">
              <a:lnSpc>
                <a:spcPct val="90000"/>
              </a:lnSpc>
              <a:spcBef>
                <a:spcPct val="0"/>
              </a:spcBef>
              <a:spcAft>
                <a:spcPct val="15000"/>
              </a:spcAft>
              <a:buFont typeface="Arial" pitchFamily="34" charset="0"/>
              <a:buChar char="•"/>
            </a:pPr>
            <a:r>
              <a:rPr lang="en-US" sz="1200" b="1" dirty="0" smtClean="0"/>
              <a:t> </a:t>
            </a:r>
            <a:r>
              <a:rPr lang="en-US" sz="1200" dirty="0" smtClean="0"/>
              <a:t> Learn about the PHDS</a:t>
            </a:r>
          </a:p>
          <a:p>
            <a:pPr marL="57150" lvl="1" indent="-57150" defTabSz="488950">
              <a:lnSpc>
                <a:spcPct val="90000"/>
              </a:lnSpc>
              <a:spcBef>
                <a:spcPct val="0"/>
              </a:spcBef>
              <a:spcAft>
                <a:spcPct val="15000"/>
              </a:spcAft>
              <a:buChar char="••"/>
            </a:pPr>
            <a:r>
              <a:rPr lang="en-US" sz="1200" dirty="0" smtClean="0"/>
              <a:t> Conduct Team meetings to determine how PHDS will be used</a:t>
            </a:r>
          </a:p>
          <a:p>
            <a:pPr marL="57150" lvl="1" indent="-57150" defTabSz="488950">
              <a:lnSpc>
                <a:spcPct val="90000"/>
              </a:lnSpc>
              <a:spcBef>
                <a:spcPct val="0"/>
              </a:spcBef>
              <a:spcAft>
                <a:spcPct val="15000"/>
              </a:spcAft>
              <a:buChar char="••"/>
            </a:pPr>
            <a:r>
              <a:rPr lang="en-US" sz="1200" dirty="0" smtClean="0"/>
              <a:t> Create PHDS account</a:t>
            </a:r>
            <a:endParaRPr lang="en-US" sz="1200" dirty="0"/>
          </a:p>
        </p:txBody>
      </p:sp>
      <p:sp>
        <p:nvSpPr>
          <p:cNvPr id="74" name="Rectangle 73"/>
          <p:cNvSpPr/>
          <p:nvPr/>
        </p:nvSpPr>
        <p:spPr>
          <a:xfrm>
            <a:off x="5638800" y="4953000"/>
            <a:ext cx="2209800" cy="784830"/>
          </a:xfrm>
          <a:prstGeom prst="rect">
            <a:avLst/>
          </a:prstGeom>
          <a:solidFill>
            <a:schemeClr val="accent1">
              <a:lumMod val="40000"/>
              <a:lumOff val="60000"/>
            </a:schemeClr>
          </a:solidFill>
          <a:ln>
            <a:solidFill>
              <a:schemeClr val="tx2"/>
            </a:solidFill>
          </a:ln>
        </p:spPr>
        <p:txBody>
          <a:bodyPr wrap="square">
            <a:spAutoFit/>
          </a:bodyPr>
          <a:lstStyle/>
          <a:p>
            <a:pPr marL="57150" lvl="1" indent="-57150" defTabSz="488950">
              <a:lnSpc>
                <a:spcPct val="90000"/>
              </a:lnSpc>
              <a:spcBef>
                <a:spcPct val="0"/>
              </a:spcBef>
              <a:spcAft>
                <a:spcPct val="15000"/>
              </a:spcAft>
              <a:buFont typeface="Arial" pitchFamily="34" charset="0"/>
              <a:buChar char="•"/>
            </a:pPr>
            <a:r>
              <a:rPr lang="en-US" sz="1200" b="1" dirty="0" smtClean="0"/>
              <a:t> </a:t>
            </a:r>
            <a:r>
              <a:rPr lang="en-US" sz="1200" dirty="0" smtClean="0"/>
              <a:t>Invite parents to participate using customized parent engagement materials</a:t>
            </a:r>
          </a:p>
          <a:p>
            <a:pPr marL="57150" lvl="1" indent="-57150" algn="ctr" defTabSz="488950">
              <a:lnSpc>
                <a:spcPct val="90000"/>
              </a:lnSpc>
              <a:spcBef>
                <a:spcPct val="0"/>
              </a:spcBef>
              <a:spcAft>
                <a:spcPct val="15000"/>
              </a:spcAft>
            </a:pPr>
            <a:r>
              <a:rPr lang="en-US" sz="1200" dirty="0" smtClean="0"/>
              <a:t>(Visit-based)</a:t>
            </a:r>
            <a:endParaRPr lang="en-US" sz="1200" dirty="0"/>
          </a:p>
        </p:txBody>
      </p:sp>
      <p:sp>
        <p:nvSpPr>
          <p:cNvPr id="75" name="Rectangle 74"/>
          <p:cNvSpPr/>
          <p:nvPr/>
        </p:nvSpPr>
        <p:spPr>
          <a:xfrm>
            <a:off x="143346" y="4671441"/>
            <a:ext cx="3657600" cy="1421928"/>
          </a:xfrm>
          <a:prstGeom prst="rect">
            <a:avLst/>
          </a:prstGeom>
          <a:solidFill>
            <a:schemeClr val="accent1">
              <a:lumMod val="40000"/>
              <a:lumOff val="60000"/>
            </a:schemeClr>
          </a:solidFill>
          <a:ln>
            <a:solidFill>
              <a:schemeClr val="tx2"/>
            </a:solidFill>
          </a:ln>
        </p:spPr>
        <p:txBody>
          <a:bodyPr wrap="square">
            <a:spAutoFit/>
          </a:bodyPr>
          <a:lstStyle/>
          <a:p>
            <a:pPr marL="57150" lvl="1" indent="-57150" defTabSz="488950">
              <a:lnSpc>
                <a:spcPct val="90000"/>
              </a:lnSpc>
              <a:spcBef>
                <a:spcPct val="0"/>
              </a:spcBef>
              <a:spcAft>
                <a:spcPct val="15000"/>
              </a:spcAft>
              <a:buFont typeface="Arial" pitchFamily="34" charset="0"/>
              <a:buChar char="•"/>
            </a:pPr>
            <a:r>
              <a:rPr lang="en-US" sz="1200" b="1" dirty="0" smtClean="0"/>
              <a:t> </a:t>
            </a:r>
            <a:r>
              <a:rPr lang="en-US" sz="1200" dirty="0" smtClean="0"/>
              <a:t>Review provider &amp; practice global feedback reports:</a:t>
            </a:r>
          </a:p>
          <a:p>
            <a:pPr marL="57150" lvl="1" indent="-57150" defTabSz="488950">
              <a:lnSpc>
                <a:spcPct val="90000"/>
              </a:lnSpc>
              <a:spcBef>
                <a:spcPct val="0"/>
              </a:spcBef>
              <a:spcAft>
                <a:spcPct val="15000"/>
              </a:spcAft>
              <a:buFontTx/>
              <a:buChar char="-"/>
            </a:pPr>
            <a:r>
              <a:rPr lang="en-US" sz="1200" dirty="0" smtClean="0"/>
              <a:t>Anticipatory guidance</a:t>
            </a:r>
          </a:p>
          <a:p>
            <a:pPr marL="57150" lvl="1" indent="-57150" defTabSz="488950">
              <a:lnSpc>
                <a:spcPct val="90000"/>
              </a:lnSpc>
              <a:spcBef>
                <a:spcPct val="0"/>
              </a:spcBef>
              <a:spcAft>
                <a:spcPct val="15000"/>
              </a:spcAft>
              <a:buFontTx/>
              <a:buChar char="-"/>
            </a:pPr>
            <a:r>
              <a:rPr lang="en-US" sz="1200" dirty="0" smtClean="0"/>
              <a:t>Developmental Surveillance</a:t>
            </a:r>
          </a:p>
          <a:p>
            <a:pPr marL="57150" lvl="1" indent="-57150" defTabSz="488950">
              <a:lnSpc>
                <a:spcPct val="90000"/>
              </a:lnSpc>
              <a:spcBef>
                <a:spcPct val="0"/>
              </a:spcBef>
              <a:spcAft>
                <a:spcPct val="15000"/>
              </a:spcAft>
              <a:buFontTx/>
              <a:buChar char="-"/>
            </a:pPr>
            <a:r>
              <a:rPr lang="en-US" sz="1200" dirty="0" smtClean="0"/>
              <a:t>Standardized Screening </a:t>
            </a:r>
          </a:p>
          <a:p>
            <a:pPr marL="57150" lvl="1" indent="-57150" defTabSz="488950">
              <a:lnSpc>
                <a:spcPct val="90000"/>
              </a:lnSpc>
              <a:spcBef>
                <a:spcPct val="0"/>
              </a:spcBef>
              <a:spcAft>
                <a:spcPct val="15000"/>
              </a:spcAft>
              <a:buFontTx/>
              <a:buChar char="-"/>
            </a:pPr>
            <a:r>
              <a:rPr lang="en-US" sz="1200" dirty="0" smtClean="0"/>
              <a:t>Follow-up for children at risk</a:t>
            </a:r>
          </a:p>
          <a:p>
            <a:pPr marL="57150" lvl="1" indent="-57150" defTabSz="488950">
              <a:lnSpc>
                <a:spcPct val="90000"/>
              </a:lnSpc>
              <a:spcBef>
                <a:spcPct val="0"/>
              </a:spcBef>
              <a:spcAft>
                <a:spcPct val="15000"/>
              </a:spcAft>
              <a:buFontTx/>
              <a:buChar char="-"/>
            </a:pPr>
            <a:r>
              <a:rPr lang="en-US" sz="1200" dirty="0" smtClean="0"/>
              <a:t>Assessment of the family</a:t>
            </a:r>
          </a:p>
          <a:p>
            <a:pPr marL="57150" lvl="1" indent="-57150" defTabSz="488950">
              <a:lnSpc>
                <a:spcPct val="90000"/>
              </a:lnSpc>
              <a:spcBef>
                <a:spcPct val="0"/>
              </a:spcBef>
              <a:spcAft>
                <a:spcPct val="15000"/>
              </a:spcAft>
              <a:buFontTx/>
              <a:buChar char="-"/>
            </a:pPr>
            <a:r>
              <a:rPr lang="en-US" sz="1200" dirty="0" smtClean="0"/>
              <a:t>Medical Home</a:t>
            </a:r>
          </a:p>
        </p:txBody>
      </p:sp>
      <p:sp>
        <p:nvSpPr>
          <p:cNvPr id="76" name="Rectangle 75"/>
          <p:cNvSpPr/>
          <p:nvPr/>
        </p:nvSpPr>
        <p:spPr>
          <a:xfrm>
            <a:off x="152400" y="1840671"/>
            <a:ext cx="1676400" cy="1449628"/>
          </a:xfrm>
          <a:prstGeom prst="rect">
            <a:avLst/>
          </a:prstGeom>
          <a:solidFill>
            <a:schemeClr val="accent1">
              <a:lumMod val="40000"/>
              <a:lumOff val="60000"/>
            </a:schemeClr>
          </a:solidFill>
          <a:ln>
            <a:solidFill>
              <a:schemeClr val="tx2"/>
            </a:solidFill>
          </a:ln>
        </p:spPr>
        <p:txBody>
          <a:bodyPr wrap="square">
            <a:spAutoFit/>
          </a:bodyPr>
          <a:lstStyle/>
          <a:p>
            <a:pPr marL="57150" lvl="1" indent="-57150" defTabSz="488950">
              <a:lnSpc>
                <a:spcPct val="90000"/>
              </a:lnSpc>
              <a:spcBef>
                <a:spcPct val="0"/>
              </a:spcBef>
              <a:spcAft>
                <a:spcPct val="15000"/>
              </a:spcAft>
              <a:buFont typeface="Arial" pitchFamily="34" charset="0"/>
              <a:buChar char="•"/>
            </a:pPr>
            <a:r>
              <a:rPr lang="en-US" sz="1200" dirty="0" smtClean="0"/>
              <a:t> Invite parent’s to complete the WVP for children ages to 0-3</a:t>
            </a:r>
          </a:p>
          <a:p>
            <a:pPr marL="57150" lvl="1" indent="-57150" defTabSz="488950">
              <a:lnSpc>
                <a:spcPct val="90000"/>
              </a:lnSpc>
              <a:spcBef>
                <a:spcPct val="0"/>
              </a:spcBef>
              <a:spcAft>
                <a:spcPct val="15000"/>
              </a:spcAft>
              <a:buFont typeface="Arial" pitchFamily="34" charset="0"/>
              <a:buChar char="•"/>
            </a:pPr>
            <a:r>
              <a:rPr lang="en-US" sz="1200" dirty="0" smtClean="0"/>
              <a:t>Implement processes for providers &amp; staff to review the Visit Guide as a part of the well child visit</a:t>
            </a:r>
            <a:endParaRPr lang="en-US" sz="1200" dirty="0"/>
          </a:p>
        </p:txBody>
      </p:sp>
    </p:spTree>
    <p:extLst>
      <p:ext uri="{BB962C8B-B14F-4D97-AF65-F5344CB8AC3E}">
        <p14:creationId xmlns:p14="http://schemas.microsoft.com/office/powerpoint/2010/main" xmlns="" val="1778445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Goals</a:t>
            </a:r>
            <a:endParaRPr lang="en-US" dirty="0"/>
          </a:p>
        </p:txBody>
      </p:sp>
      <p:sp>
        <p:nvSpPr>
          <p:cNvPr id="4" name="Footer Placeholder 3"/>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a:t>
            </a:fld>
            <a:endParaRPr lang="en-US"/>
          </a:p>
        </p:txBody>
      </p:sp>
      <p:sp>
        <p:nvSpPr>
          <p:cNvPr id="6" name="Rectangle 10"/>
          <p:cNvSpPr>
            <a:spLocks noGrp="1" noChangeArrowheads="1"/>
          </p:cNvSpPr>
          <p:nvPr>
            <p:ph idx="1"/>
          </p:nvPr>
        </p:nvSpPr>
        <p:spPr/>
        <p:txBody>
          <a:bodyPr/>
          <a:lstStyle/>
          <a:p>
            <a:pPr marL="457200" indent="-457200" algn="l">
              <a:spcAft>
                <a:spcPct val="60000"/>
              </a:spcAft>
              <a:buAutoNum type="arabicPeriod"/>
              <a:defRPr/>
            </a:pPr>
            <a:r>
              <a:rPr lang="en-US" sz="2200" b="1" dirty="0" smtClean="0">
                <a:effectLst/>
              </a:rPr>
              <a:t>Inspire your interest </a:t>
            </a:r>
            <a:r>
              <a:rPr lang="en-US" sz="2200" dirty="0" smtClean="0">
                <a:effectLst/>
              </a:rPr>
              <a:t>in methods to engage parents and families directly in measuring and improving health care quality and outcomes</a:t>
            </a:r>
            <a:endParaRPr lang="en-US" sz="2200" dirty="0"/>
          </a:p>
          <a:p>
            <a:pPr marL="457200" indent="-457200" algn="l">
              <a:spcAft>
                <a:spcPct val="60000"/>
              </a:spcAft>
              <a:buAutoNum type="arabicPeriod"/>
              <a:defRPr/>
            </a:pPr>
            <a:r>
              <a:rPr lang="en-US" sz="2200" b="1" dirty="0" smtClean="0">
                <a:effectLst/>
              </a:rPr>
              <a:t>Discover </a:t>
            </a:r>
            <a:r>
              <a:rPr lang="en-US" sz="2200" dirty="0" smtClean="0">
                <a:effectLst/>
              </a:rPr>
              <a:t>at least one way these methods may have relevance for your focus for promoting health and health outcomes in maternal and child health research, policy and practice</a:t>
            </a:r>
          </a:p>
          <a:p>
            <a:pPr marL="457200" indent="-457200" algn="l">
              <a:spcAft>
                <a:spcPct val="60000"/>
              </a:spcAft>
              <a:buAutoNum type="arabicPeriod"/>
              <a:defRPr/>
            </a:pPr>
            <a:r>
              <a:rPr lang="en-US" sz="2200" b="1" dirty="0" smtClean="0">
                <a:effectLst/>
              </a:rPr>
              <a:t>Learn from you </a:t>
            </a:r>
            <a:r>
              <a:rPr lang="en-US" sz="2200" dirty="0" smtClean="0">
                <a:effectLst/>
              </a:rPr>
              <a:t>to optimize the alignment of this work with opportunities to collaborate in improving MCH</a:t>
            </a:r>
            <a:r>
              <a:rPr lang="en-US" sz="1000" dirty="0" smtClean="0">
                <a:effectLst/>
              </a:rPr>
              <a:t/>
            </a:r>
            <a:br>
              <a:rPr lang="en-US" sz="1000" dirty="0" smtClean="0">
                <a:effectLst/>
              </a:rPr>
            </a:br>
            <a:endParaRPr lang="en-US" sz="2200" b="1" dirty="0">
              <a:effectLst/>
            </a:endParaRPr>
          </a:p>
        </p:txBody>
      </p:sp>
    </p:spTree>
    <p:extLst>
      <p:ext uri="{BB962C8B-B14F-4D97-AF65-F5344CB8AC3E}">
        <p14:creationId xmlns:p14="http://schemas.microsoft.com/office/powerpoint/2010/main" xmlns="" val="653382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r>
              <a:rPr lang="en-US" dirty="0" smtClean="0"/>
              <a:t>Patient Engagement Process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xmlns="" val="1442936779"/>
              </p:ext>
            </p:extLst>
          </p:nvPr>
        </p:nvGraphicFramePr>
        <p:xfrm>
          <a:off x="457200" y="1707540"/>
          <a:ext cx="8229600" cy="4244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4294866" y="6456666"/>
            <a:ext cx="4114800" cy="329184"/>
          </a:xfrm>
        </p:spPr>
        <p:txBody>
          <a:bodyPr/>
          <a:lstStyle/>
          <a:p>
            <a:pPr algn="r"/>
            <a:r>
              <a:rPr lang="en-US" sz="140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20</a:t>
            </a:fld>
            <a:endParaRPr lang="en-US" dirty="0">
              <a:solidFill>
                <a:schemeClr val="bg2">
                  <a:lumMod val="10000"/>
                </a:schemeClr>
              </a:solidFill>
            </a:endParaRPr>
          </a:p>
        </p:txBody>
      </p:sp>
      <p:pic>
        <p:nvPicPr>
          <p:cNvPr id="8" name="Picture 7"/>
          <p:cNvPicPr>
            <a:picLocks noChangeAspect="1"/>
          </p:cNvPicPr>
          <p:nvPr/>
        </p:nvPicPr>
        <p:blipFill>
          <a:blip r:embed="rId8" cstate="print"/>
          <a:stretch>
            <a:fillRect/>
          </a:stretch>
        </p:blipFill>
        <p:spPr>
          <a:xfrm>
            <a:off x="-89529" y="5891909"/>
            <a:ext cx="2254215" cy="966092"/>
          </a:xfrm>
          <a:prstGeom prst="rect">
            <a:avLst/>
          </a:prstGeom>
        </p:spPr>
      </p:pic>
    </p:spTree>
    <p:extLst>
      <p:ext uri="{BB962C8B-B14F-4D97-AF65-F5344CB8AC3E}">
        <p14:creationId xmlns:p14="http://schemas.microsoft.com/office/powerpoint/2010/main" xmlns="" val="1262171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488427"/>
            <a:ext cx="7772400" cy="2200275"/>
          </a:xfrm>
        </p:spPr>
        <p:txBody>
          <a:bodyPr/>
          <a:lstStyle/>
          <a:p>
            <a:pPr algn="ctr"/>
            <a:r>
              <a:rPr lang="en-US" dirty="0" smtClean="0">
                <a:solidFill>
                  <a:schemeClr val="tx1"/>
                </a:solidFill>
              </a:rPr>
              <a:t>Demonstration of the Well Visit Planner</a:t>
            </a:r>
            <a:endParaRPr lang="en-US" dirty="0">
              <a:solidFill>
                <a:schemeClr val="tx1"/>
              </a:solidFill>
            </a:endParaRPr>
          </a:p>
        </p:txBody>
      </p:sp>
      <p:sp>
        <p:nvSpPr>
          <p:cNvPr id="4" name="Footer Placeholder 3"/>
          <p:cNvSpPr>
            <a:spLocks noGrp="1"/>
          </p:cNvSpPr>
          <p:nvPr>
            <p:ph type="ftr" sz="quarter" idx="11"/>
          </p:nvPr>
        </p:nvSpPr>
        <p:spPr>
          <a:xfrm>
            <a:off x="3474720" y="6418580"/>
            <a:ext cx="4754880"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21</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311412" y="134477"/>
            <a:ext cx="4459311" cy="1560300"/>
          </a:xfrm>
          <a:prstGeom prst="rect">
            <a:avLst/>
          </a:prstGeom>
          <a:noFill/>
          <a:ln>
            <a:noFill/>
          </a:ln>
          <a:extLst>
            <a:ext uri="{53640926-AAD7-44D8-BBD7-CCE9431645EC}">
              <a14:shadowObscured xmlns:a14="http://schemas.microsoft.com/office/drawing/2010/main" xmlns=""/>
            </a:ext>
          </a:extLst>
        </p:spPr>
      </p:pic>
      <p:sp>
        <p:nvSpPr>
          <p:cNvPr id="8" name="Subtitle 2"/>
          <p:cNvSpPr txBox="1">
            <a:spLocks/>
          </p:cNvSpPr>
          <p:nvPr/>
        </p:nvSpPr>
        <p:spPr>
          <a:xfrm>
            <a:off x="2311413" y="1694778"/>
            <a:ext cx="1541732" cy="54652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Engage 	</a:t>
            </a:r>
            <a:endParaRPr lang="en-US" sz="2200" b="1" dirty="0">
              <a:effectLst>
                <a:glow rad="101600">
                  <a:schemeClr val="accent1">
                    <a:satMod val="175000"/>
                    <a:alpha val="40000"/>
                  </a:schemeClr>
                </a:glow>
              </a:effectLst>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sp>
        <p:nvSpPr>
          <p:cNvPr id="10" name="Subtitle 2"/>
          <p:cNvSpPr txBox="1">
            <a:spLocks/>
          </p:cNvSpPr>
          <p:nvPr/>
        </p:nvSpPr>
        <p:spPr>
          <a:xfrm>
            <a:off x="3853145" y="1694777"/>
            <a:ext cx="1486418"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Educate</a:t>
            </a:r>
            <a:endParaRPr lang="en-US" sz="2200" b="1" dirty="0">
              <a:effectLst>
                <a:glow rad="101600">
                  <a:schemeClr val="accent1">
                    <a:satMod val="175000"/>
                    <a:alpha val="40000"/>
                  </a:schemeClr>
                </a:glow>
              </a:effectLst>
            </a:endParaRPr>
          </a:p>
        </p:txBody>
      </p:sp>
      <p:sp>
        <p:nvSpPr>
          <p:cNvPr id="11" name="Rectangle 10"/>
          <p:cNvSpPr/>
          <p:nvPr/>
        </p:nvSpPr>
        <p:spPr>
          <a:xfrm>
            <a:off x="3123531" y="3688702"/>
            <a:ext cx="2835071" cy="369332"/>
          </a:xfrm>
          <a:prstGeom prst="rect">
            <a:avLst/>
          </a:prstGeom>
        </p:spPr>
        <p:txBody>
          <a:bodyPr wrap="none">
            <a:spAutoFit/>
          </a:bodyPr>
          <a:lstStyle/>
          <a:p>
            <a:r>
              <a:rPr lang="en-US" u="sng" dirty="0">
                <a:hlinkClick r:id="rId3"/>
              </a:rPr>
              <a:t>http://</a:t>
            </a:r>
            <a:r>
              <a:rPr lang="en-US" u="sng" dirty="0">
                <a:uFill>
                  <a:solidFill>
                    <a:schemeClr val="tx1"/>
                  </a:solidFill>
                </a:uFill>
                <a:hlinkClick r:id="rId3"/>
              </a:rPr>
              <a:t>youtu.be/eG-fFjfyqnY</a:t>
            </a:r>
            <a:endParaRPr lang="en-US" u="sng" dirty="0">
              <a:uFill>
                <a:solidFill>
                  <a:schemeClr val="tx1"/>
                </a:solidFill>
              </a:uFill>
            </a:endParaRPr>
          </a:p>
        </p:txBody>
      </p:sp>
      <p:sp>
        <p:nvSpPr>
          <p:cNvPr id="12" name="Text Placeholder 11"/>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4279132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Development &amp; Feasibility (1)</a:t>
            </a:r>
            <a:endParaRPr lang="en-US" dirty="0"/>
          </a:p>
        </p:txBody>
      </p:sp>
      <p:sp>
        <p:nvSpPr>
          <p:cNvPr id="3" name="Content Placeholder 2"/>
          <p:cNvSpPr>
            <a:spLocks noGrp="1"/>
          </p:cNvSpPr>
          <p:nvPr>
            <p:ph idx="1"/>
          </p:nvPr>
        </p:nvSpPr>
        <p:spPr>
          <a:xfrm>
            <a:off x="361950" y="1647838"/>
            <a:ext cx="8420100" cy="4244071"/>
          </a:xfrm>
        </p:spPr>
        <p:txBody>
          <a:bodyPr>
            <a:normAutofit fontScale="85000" lnSpcReduction="20000"/>
          </a:bodyPr>
          <a:lstStyle/>
          <a:p>
            <a:r>
              <a:rPr lang="en-US" b="1" dirty="0" smtClean="0"/>
              <a:t>Research: </a:t>
            </a:r>
          </a:p>
          <a:p>
            <a:pPr lvl="1"/>
            <a:r>
              <a:rPr lang="en-US" dirty="0" smtClean="0"/>
              <a:t>Developed </a:t>
            </a:r>
            <a:r>
              <a:rPr lang="en-US" dirty="0"/>
              <a:t>and </a:t>
            </a:r>
            <a:r>
              <a:rPr lang="en-US" dirty="0" smtClean="0"/>
              <a:t>tested over 4 years </a:t>
            </a:r>
            <a:r>
              <a:rPr lang="en-US" dirty="0"/>
              <a:t>by the </a:t>
            </a:r>
            <a:r>
              <a:rPr lang="en-US" dirty="0" smtClean="0"/>
              <a:t>CAHMI for </a:t>
            </a:r>
            <a:r>
              <a:rPr lang="en-US" dirty="0"/>
              <a:t>use in pediatric </a:t>
            </a:r>
            <a:r>
              <a:rPr lang="en-US" dirty="0" smtClean="0"/>
              <a:t>practices to assess: (1) Feasibility; (2) Acceptability; (3) Implementation requirements; (4) Impact on quality of the well-child visit</a:t>
            </a:r>
          </a:p>
          <a:p>
            <a:pPr lvl="1"/>
            <a:r>
              <a:rPr lang="en-US" dirty="0" smtClean="0"/>
              <a:t>Drew on prior knowledge of using the online Promoting Healthy Development Survey to assess quality of well child care in practices</a:t>
            </a:r>
          </a:p>
          <a:p>
            <a:pPr lvl="1"/>
            <a:r>
              <a:rPr lang="en-US" dirty="0" smtClean="0"/>
              <a:t>Funded through an R40 grant from the federal Maternal and Child Health Bureau with additional MCHB support to complete the public use website for dissemination</a:t>
            </a:r>
          </a:p>
          <a:p>
            <a:r>
              <a:rPr lang="en-US" b="1" dirty="0" smtClean="0"/>
              <a:t>Content</a:t>
            </a:r>
            <a:r>
              <a:rPr lang="en-US" dirty="0" smtClean="0"/>
              <a:t>:</a:t>
            </a:r>
          </a:p>
          <a:p>
            <a:pPr lvl="1"/>
            <a:r>
              <a:rPr lang="en-US" dirty="0" smtClean="0"/>
              <a:t>Anchored </a:t>
            </a:r>
            <a:r>
              <a:rPr lang="en-US" dirty="0"/>
              <a:t>to the American Academy of Pediatrics’ Bright Futures Guidelines for Health Supervision of Infants, Children and Adolescents, 3</a:t>
            </a:r>
            <a:r>
              <a:rPr lang="en-US" baseline="30000" dirty="0"/>
              <a:t>rd</a:t>
            </a:r>
            <a:r>
              <a:rPr lang="en-US" dirty="0"/>
              <a:t> </a:t>
            </a:r>
            <a:r>
              <a:rPr lang="en-US" dirty="0" smtClean="0"/>
              <a:t>edition</a:t>
            </a:r>
          </a:p>
          <a:p>
            <a:r>
              <a:rPr lang="en-US" b="1" dirty="0" smtClean="0"/>
              <a:t>Expert and Parent Engagement Process</a:t>
            </a:r>
          </a:p>
          <a:p>
            <a:pPr lvl="1"/>
            <a:r>
              <a:rPr lang="en-US" dirty="0" smtClean="0"/>
              <a:t>National </a:t>
            </a:r>
            <a:r>
              <a:rPr lang="en-US" dirty="0"/>
              <a:t>experts, families and pediatric providers collaborated in the design, </a:t>
            </a:r>
            <a:r>
              <a:rPr lang="en-US" dirty="0" smtClean="0"/>
              <a:t>content specification, all aspects of development, implementation and </a:t>
            </a:r>
            <a:r>
              <a:rPr lang="en-US" dirty="0"/>
              <a:t>testing of the WVP tools </a:t>
            </a:r>
            <a:endParaRPr lang="en-US" dirty="0" smtClean="0"/>
          </a:p>
          <a:p>
            <a:pPr lvl="1"/>
            <a:r>
              <a:rPr lang="en-US" dirty="0" smtClean="0"/>
              <a:t>Goals: ensure feasibility, optimize </a:t>
            </a:r>
            <a:r>
              <a:rPr lang="en-US" dirty="0"/>
              <a:t>impact on the quality and efficiency of the well child visit for parents, children and provider teams</a:t>
            </a:r>
          </a:p>
          <a:p>
            <a:endParaRPr lang="en-US" dirty="0" smtClean="0"/>
          </a:p>
          <a:p>
            <a:pPr marL="0" indent="0">
              <a:buNone/>
            </a:pP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506792" y="6456666"/>
            <a:ext cx="490287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22</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Tree>
    <p:extLst>
      <p:ext uri="{BB962C8B-B14F-4D97-AF65-F5344CB8AC3E}">
        <p14:creationId xmlns:p14="http://schemas.microsoft.com/office/powerpoint/2010/main" xmlns="" val="1095786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Development, Feasibility, Results (2)</a:t>
            </a:r>
            <a:endParaRPr lang="en-US" dirty="0"/>
          </a:p>
        </p:txBody>
      </p:sp>
      <p:sp>
        <p:nvSpPr>
          <p:cNvPr id="3" name="Content Placeholder 2"/>
          <p:cNvSpPr>
            <a:spLocks noGrp="1"/>
          </p:cNvSpPr>
          <p:nvPr>
            <p:ph idx="1"/>
          </p:nvPr>
        </p:nvSpPr>
        <p:spPr>
          <a:xfrm>
            <a:off x="457200" y="1571638"/>
            <a:ext cx="4797194" cy="5214212"/>
          </a:xfrm>
        </p:spPr>
        <p:txBody>
          <a:bodyPr>
            <a:normAutofit fontScale="92500" lnSpcReduction="20000"/>
          </a:bodyPr>
          <a:lstStyle/>
          <a:p>
            <a:r>
              <a:rPr lang="en-US" dirty="0" smtClean="0"/>
              <a:t>Initial </a:t>
            </a:r>
            <a:r>
              <a:rPr lang="en-US" dirty="0"/>
              <a:t>testing documented improvements to provider office work </a:t>
            </a:r>
            <a:r>
              <a:rPr lang="en-US" dirty="0" smtClean="0"/>
              <a:t>flow, patient </a:t>
            </a:r>
            <a:r>
              <a:rPr lang="en-US" dirty="0"/>
              <a:t>engagement and experience and quality of </a:t>
            </a:r>
            <a:r>
              <a:rPr lang="en-US" dirty="0" smtClean="0"/>
              <a:t>care</a:t>
            </a:r>
          </a:p>
          <a:p>
            <a:pPr lvl="1"/>
            <a:r>
              <a:rPr lang="en-US" sz="2400" dirty="0"/>
              <a:t>Over 92% of the </a:t>
            </a:r>
            <a:r>
              <a:rPr lang="en-US" sz="2400" dirty="0" smtClean="0"/>
              <a:t>3200 </a:t>
            </a:r>
            <a:r>
              <a:rPr lang="en-US" sz="2400" dirty="0"/>
              <a:t>parents included in the initial </a:t>
            </a:r>
            <a:r>
              <a:rPr lang="en-US" sz="2400" dirty="0" smtClean="0"/>
              <a:t>testing reported:</a:t>
            </a:r>
          </a:p>
          <a:p>
            <a:pPr lvl="2"/>
            <a:r>
              <a:rPr lang="en-US" sz="2000" dirty="0" smtClean="0"/>
              <a:t>They </a:t>
            </a:r>
            <a:r>
              <a:rPr lang="en-US" sz="2000" dirty="0"/>
              <a:t>would recommend the tool to other </a:t>
            </a:r>
            <a:r>
              <a:rPr lang="en-US" sz="2000" dirty="0" smtClean="0"/>
              <a:t>parents</a:t>
            </a:r>
          </a:p>
          <a:p>
            <a:pPr lvl="2"/>
            <a:r>
              <a:rPr lang="en-US" sz="2000" dirty="0" smtClean="0"/>
              <a:t>They were comfortable with </a:t>
            </a:r>
            <a:r>
              <a:rPr lang="en-US" sz="2000" dirty="0"/>
              <a:t>time required to complete the tool </a:t>
            </a:r>
            <a:endParaRPr lang="en-US" sz="2000" dirty="0" smtClean="0"/>
          </a:p>
          <a:p>
            <a:pPr lvl="2"/>
            <a:r>
              <a:rPr lang="en-US" sz="2000" dirty="0" smtClean="0"/>
              <a:t>Tool helped </a:t>
            </a:r>
            <a:r>
              <a:rPr lang="en-US" sz="2000" dirty="0"/>
              <a:t>them understand goals for each well visit and prioritize topics for discussion with their child’s health care </a:t>
            </a:r>
            <a:r>
              <a:rPr lang="en-US" sz="2000" dirty="0" smtClean="0"/>
              <a:t>providers</a:t>
            </a:r>
          </a:p>
          <a:p>
            <a:r>
              <a:rPr lang="en-US" sz="2100" dirty="0" smtClean="0"/>
              <a:t>The </a:t>
            </a:r>
            <a:r>
              <a:rPr lang="en-US" sz="2100" dirty="0"/>
              <a:t>WVP was </a:t>
            </a:r>
            <a:r>
              <a:rPr lang="en-US" sz="2100" dirty="0" smtClean="0"/>
              <a:t>recognized </a:t>
            </a:r>
            <a:r>
              <a:rPr lang="en-US" sz="2100" dirty="0"/>
              <a:t>in the Health 2.0/Academy Health 2012 Relevant Evidence to Advance Care and Health </a:t>
            </a:r>
            <a:r>
              <a:rPr lang="en-US" sz="2100" dirty="0" smtClean="0"/>
              <a:t>competition</a:t>
            </a:r>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680749" y="6456666"/>
            <a:ext cx="4728917"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23</a:t>
            </a:fld>
            <a:endParaRPr lang="en-US" dirty="0">
              <a:solidFill>
                <a:schemeClr val="bg2">
                  <a:lumMod val="10000"/>
                </a:schemeClr>
              </a:solidFill>
            </a:endParaRPr>
          </a:p>
        </p:txBody>
      </p:sp>
      <p:sp>
        <p:nvSpPr>
          <p:cNvPr id="9" name="Rounded Rectangle 8"/>
          <p:cNvSpPr/>
          <p:nvPr/>
        </p:nvSpPr>
        <p:spPr>
          <a:xfrm>
            <a:off x="7086600" y="2348878"/>
            <a:ext cx="1874520" cy="20134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smtClean="0"/>
              <a:t>“It not only gets the specific content on the table but it changes the parental expectation… It says this is the kind of stuff that’s under the umbrella of a well-visit.  It’s not just that sack of problems visit.”  </a:t>
            </a:r>
          </a:p>
          <a:p>
            <a:pPr algn="ctr"/>
            <a:r>
              <a:rPr lang="en-US" sz="1050" i="1" dirty="0" smtClean="0"/>
              <a:t>–Pediatrician</a:t>
            </a:r>
            <a:endParaRPr lang="en-US" sz="1050" dirty="0" smtClean="0"/>
          </a:p>
          <a:p>
            <a:pPr algn="ctr"/>
            <a:endParaRPr lang="en-US" sz="1050" dirty="0"/>
          </a:p>
        </p:txBody>
      </p:sp>
      <p:pic>
        <p:nvPicPr>
          <p:cNvPr id="10" name="Picture 6"/>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254394" y="2123268"/>
            <a:ext cx="3889606" cy="3130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1" name="Table 10"/>
          <p:cNvGraphicFramePr>
            <a:graphicFrameLocks noGrp="1"/>
          </p:cNvGraphicFramePr>
          <p:nvPr/>
        </p:nvGraphicFramePr>
        <p:xfrm>
          <a:off x="5254394" y="1886074"/>
          <a:ext cx="4411980" cy="484484"/>
        </p:xfrm>
        <a:graphic>
          <a:graphicData uri="http://schemas.openxmlformats.org/drawingml/2006/table">
            <a:tbl>
              <a:tblPr/>
              <a:tblGrid>
                <a:gridCol w="4411980"/>
              </a:tblGrid>
              <a:tr h="124799">
                <a:tc>
                  <a:txBody>
                    <a:bodyPr/>
                    <a:lstStyle/>
                    <a:p>
                      <a:pPr marL="0" marR="0" algn="ctr">
                        <a:lnSpc>
                          <a:spcPct val="107000"/>
                        </a:lnSpc>
                        <a:spcBef>
                          <a:spcPts val="0"/>
                        </a:spcBef>
                        <a:spcAft>
                          <a:spcPts val="0"/>
                        </a:spcAft>
                      </a:pPr>
                      <a:r>
                        <a:rPr lang="en-US" sz="1400" b="1" dirty="0" smtClean="0">
                          <a:solidFill>
                            <a:srgbClr val="3B6F1B"/>
                          </a:solidFill>
                          <a:latin typeface="Calibri"/>
                          <a:ea typeface="Times New Roman"/>
                          <a:cs typeface="Arial"/>
                        </a:rPr>
                        <a:t>Quality of Care Evaluation Findings</a:t>
                      </a:r>
                      <a:endParaRPr lang="en-US" sz="1400" dirty="0">
                        <a:solidFill>
                          <a:srgbClr val="3B6F1B"/>
                        </a:solidFill>
                        <a:latin typeface="Calibri"/>
                        <a:ea typeface="Times New Roman"/>
                        <a:cs typeface="Times New Roman"/>
                      </a:endParaRPr>
                    </a:p>
                  </a:txBody>
                  <a:tcPr marL="68580" marR="68580" marT="0" marB="0">
                    <a:lnL>
                      <a:noFill/>
                    </a:lnL>
                    <a:lnR>
                      <a:noFill/>
                    </a:lnR>
                    <a:lnT>
                      <a:noFill/>
                    </a:lnT>
                    <a:lnB>
                      <a:noFill/>
                    </a:lnB>
                  </a:tcPr>
                </a:tc>
              </a:tr>
              <a:tr h="256201">
                <a:tc>
                  <a:txBody>
                    <a:bodyPr/>
                    <a:lstStyle/>
                    <a:p>
                      <a:pPr marL="0" marR="0" algn="just">
                        <a:lnSpc>
                          <a:spcPct val="107000"/>
                        </a:lnSpc>
                        <a:spcBef>
                          <a:spcPts val="0"/>
                        </a:spcBef>
                        <a:spcAft>
                          <a:spcPts val="0"/>
                        </a:spcAft>
                      </a:pPr>
                      <a:endParaRPr lang="en-US" sz="1100" dirty="0">
                        <a:latin typeface="Calibri"/>
                        <a:ea typeface="Times New Roman"/>
                        <a:cs typeface="Times New Roman"/>
                      </a:endParaRPr>
                    </a:p>
                  </a:txBody>
                  <a:tcPr marL="68580" marR="68580" marT="0" marB="0">
                    <a:lnL>
                      <a:noFill/>
                    </a:lnL>
                    <a:lnR>
                      <a:noFill/>
                    </a:lnR>
                    <a:lnT>
                      <a:noFill/>
                    </a:lnT>
                    <a:lnB>
                      <a:noFill/>
                    </a:lnB>
                  </a:tcPr>
                </a:tc>
              </a:tr>
            </a:tbl>
          </a:graphicData>
        </a:graphic>
      </p:graphicFrame>
      <p:sp>
        <p:nvSpPr>
          <p:cNvPr id="12" name="Text Box 3"/>
          <p:cNvSpPr txBox="1">
            <a:spLocks noChangeArrowheads="1"/>
          </p:cNvSpPr>
          <p:nvPr/>
        </p:nvSpPr>
        <p:spPr bwMode="auto">
          <a:xfrm>
            <a:off x="5254394" y="5303837"/>
            <a:ext cx="3780068" cy="48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chemeClr val="tx1"/>
                </a:solidFill>
                <a:effectLst/>
                <a:latin typeface="Calibri" pitchFamily="34" charset="0"/>
              </a:rPr>
              <a:t>Note</a:t>
            </a:r>
            <a:r>
              <a:rPr kumimoji="0" lang="en-US" sz="800" b="1" i="0" u="none" strike="noStrike" cap="none" normalizeH="0" baseline="0" dirty="0" smtClean="0">
                <a:ln>
                  <a:noFill/>
                </a:ln>
                <a:solidFill>
                  <a:schemeClr val="tx1"/>
                </a:solidFill>
                <a:effectLst/>
                <a:latin typeface="Times New Roman" pitchFamily="18" charset="0"/>
              </a:rPr>
              <a:t>.</a:t>
            </a:r>
            <a:r>
              <a:rPr kumimoji="0" lang="en-US" sz="800" b="0" i="0" u="none" strike="noStrike" cap="none" normalizeH="0" baseline="0" dirty="0" smtClean="0">
                <a:ln>
                  <a:noFill/>
                </a:ln>
                <a:solidFill>
                  <a:schemeClr val="tx1"/>
                </a:solidFill>
                <a:effectLst/>
                <a:latin typeface="Calibri" pitchFamily="34" charset="0"/>
              </a:rPr>
              <a:t> Results are statistically significant at the alpha = .05 level, based on Pearson’s χ2 test for a statistical difference between groups at baseline and follow-up (2-sided). </a:t>
            </a: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xmlns="" val="3822487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488427"/>
            <a:ext cx="7772400" cy="2200275"/>
          </a:xfrm>
        </p:spPr>
        <p:txBody>
          <a:bodyPr>
            <a:normAutofit/>
          </a:bodyPr>
          <a:lstStyle/>
          <a:p>
            <a:pPr algn="ctr"/>
            <a:r>
              <a:rPr lang="en-US" sz="3600" dirty="0" smtClean="0">
                <a:solidFill>
                  <a:schemeClr val="tx1"/>
                </a:solidFill>
              </a:rPr>
              <a:t>Slides in Case Demonstration video does not work </a:t>
            </a:r>
            <a:endParaRPr lang="en-US" sz="3600" dirty="0">
              <a:solidFill>
                <a:schemeClr val="tx1"/>
              </a:solidFill>
            </a:endParaRPr>
          </a:p>
        </p:txBody>
      </p:sp>
      <p:sp>
        <p:nvSpPr>
          <p:cNvPr id="4" name="Footer Placeholder 3"/>
          <p:cNvSpPr>
            <a:spLocks noGrp="1"/>
          </p:cNvSpPr>
          <p:nvPr>
            <p:ph type="ftr" sz="quarter" idx="11"/>
          </p:nvPr>
        </p:nvSpPr>
        <p:spPr>
          <a:xfrm>
            <a:off x="3474720" y="6418580"/>
            <a:ext cx="4754880"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24</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311412" y="134477"/>
            <a:ext cx="4459311" cy="1560300"/>
          </a:xfrm>
          <a:prstGeom prst="rect">
            <a:avLst/>
          </a:prstGeom>
          <a:noFill/>
          <a:ln>
            <a:noFill/>
          </a:ln>
          <a:extLst>
            <a:ext uri="{53640926-AAD7-44D8-BBD7-CCE9431645EC}">
              <a14:shadowObscured xmlns:a14="http://schemas.microsoft.com/office/drawing/2010/main" xmlns=""/>
            </a:ext>
          </a:extLst>
        </p:spPr>
      </p:pic>
      <p:sp>
        <p:nvSpPr>
          <p:cNvPr id="8" name="Subtitle 2"/>
          <p:cNvSpPr txBox="1">
            <a:spLocks/>
          </p:cNvSpPr>
          <p:nvPr/>
        </p:nvSpPr>
        <p:spPr>
          <a:xfrm>
            <a:off x="2311413" y="1694778"/>
            <a:ext cx="1541732" cy="54652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Engage 	</a:t>
            </a:r>
            <a:endParaRPr lang="en-US" sz="2200" b="1" dirty="0">
              <a:effectLst>
                <a:glow rad="101600">
                  <a:schemeClr val="accent1">
                    <a:satMod val="175000"/>
                    <a:alpha val="40000"/>
                  </a:schemeClr>
                </a:glow>
              </a:effectLst>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sp>
        <p:nvSpPr>
          <p:cNvPr id="10" name="Subtitle 2"/>
          <p:cNvSpPr txBox="1">
            <a:spLocks/>
          </p:cNvSpPr>
          <p:nvPr/>
        </p:nvSpPr>
        <p:spPr>
          <a:xfrm>
            <a:off x="3853145" y="1694777"/>
            <a:ext cx="1486418"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Educate</a:t>
            </a:r>
            <a:endParaRPr lang="en-US" sz="2200" b="1" dirty="0">
              <a:effectLst>
                <a:glow rad="101600">
                  <a:schemeClr val="accent1">
                    <a:satMod val="175000"/>
                    <a:alpha val="40000"/>
                  </a:schemeClr>
                </a:glow>
              </a:effectLst>
            </a:endParaRPr>
          </a:p>
        </p:txBody>
      </p:sp>
      <p:sp>
        <p:nvSpPr>
          <p:cNvPr id="11" name="Rectangle 10"/>
          <p:cNvSpPr/>
          <p:nvPr/>
        </p:nvSpPr>
        <p:spPr>
          <a:xfrm>
            <a:off x="3123531" y="3688702"/>
            <a:ext cx="2835071" cy="369332"/>
          </a:xfrm>
          <a:prstGeom prst="rect">
            <a:avLst/>
          </a:prstGeom>
        </p:spPr>
        <p:txBody>
          <a:bodyPr wrap="none">
            <a:spAutoFit/>
          </a:bodyPr>
          <a:lstStyle/>
          <a:p>
            <a:r>
              <a:rPr lang="en-US" u="sng" dirty="0">
                <a:hlinkClick r:id="rId3"/>
              </a:rPr>
              <a:t>http://</a:t>
            </a:r>
            <a:r>
              <a:rPr lang="en-US" u="sng" dirty="0">
                <a:uFill>
                  <a:solidFill>
                    <a:schemeClr val="tx1"/>
                  </a:solidFill>
                </a:uFill>
                <a:hlinkClick r:id="rId3"/>
              </a:rPr>
              <a:t>youtu.be/eG-fFjfyqnY</a:t>
            </a:r>
            <a:endParaRPr lang="en-US" u="sng" dirty="0">
              <a:uFill>
                <a:solidFill>
                  <a:schemeClr val="tx1"/>
                </a:solidFill>
              </a:uFill>
            </a:endParaRPr>
          </a:p>
        </p:txBody>
      </p:sp>
    </p:spTree>
    <p:extLst>
      <p:ext uri="{BB962C8B-B14F-4D97-AF65-F5344CB8AC3E}">
        <p14:creationId xmlns:p14="http://schemas.microsoft.com/office/powerpoint/2010/main" xmlns="" val="3053330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Flow and Content</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970116" y="6456666"/>
            <a:ext cx="4439550"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25</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pic>
        <p:nvPicPr>
          <p:cNvPr id="2050" name="Picture 2"/>
          <p:cNvPicPr>
            <a:picLocks noChangeAspect="1" noChangeArrowheads="1"/>
          </p:cNvPicPr>
          <p:nvPr/>
        </p:nvPicPr>
        <p:blipFill>
          <a:blip r:embed="rId4" cstate="print"/>
          <a:srcRect l="14141" t="13867" r="17109" b="14063"/>
          <a:stretch>
            <a:fillRect/>
          </a:stretch>
        </p:blipFill>
        <p:spPr bwMode="auto">
          <a:xfrm>
            <a:off x="3506792" y="1571624"/>
            <a:ext cx="5508496" cy="4619625"/>
          </a:xfrm>
          <a:prstGeom prst="rect">
            <a:avLst/>
          </a:prstGeom>
          <a:noFill/>
          <a:ln w="9525">
            <a:noFill/>
            <a:miter lim="800000"/>
            <a:headEnd/>
            <a:tailEnd/>
          </a:ln>
        </p:spPr>
      </p:pic>
      <p:sp>
        <p:nvSpPr>
          <p:cNvPr id="11" name="TextBox 10"/>
          <p:cNvSpPr txBox="1"/>
          <p:nvPr/>
        </p:nvSpPr>
        <p:spPr>
          <a:xfrm>
            <a:off x="457200" y="2085975"/>
            <a:ext cx="2628900" cy="2862322"/>
          </a:xfrm>
          <a:prstGeom prst="rect">
            <a:avLst/>
          </a:prstGeom>
          <a:noFill/>
        </p:spPr>
        <p:txBody>
          <a:bodyPr wrap="square" rtlCol="0">
            <a:spAutoFit/>
          </a:bodyPr>
          <a:lstStyle/>
          <a:p>
            <a:pPr marL="285750" indent="-285750">
              <a:buFont typeface="Arial"/>
              <a:buChar char="•"/>
            </a:pPr>
            <a:r>
              <a:rPr lang="en-US" dirty="0" smtClean="0"/>
              <a:t>A strengths and observations based approach as well as addressing any issues parents want to discuss right at the start of the tool</a:t>
            </a:r>
          </a:p>
          <a:p>
            <a:pPr marL="285750" indent="-285750">
              <a:buFont typeface="Arial"/>
              <a:buChar char="•"/>
            </a:pPr>
            <a:r>
              <a:rPr lang="en-US" dirty="0" smtClean="0"/>
              <a:t>Important family changes and health information</a:t>
            </a:r>
            <a:endParaRPr lang="en-US" dirty="0"/>
          </a:p>
        </p:txBody>
      </p:sp>
    </p:spTree>
    <p:extLst>
      <p:ext uri="{BB962C8B-B14F-4D97-AF65-F5344CB8AC3E}">
        <p14:creationId xmlns:p14="http://schemas.microsoft.com/office/powerpoint/2010/main" xmlns="" val="1169956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Step 1:  Child and Family Information</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26</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
        <p:nvSpPr>
          <p:cNvPr id="11" name="TextBox 10"/>
          <p:cNvSpPr txBox="1"/>
          <p:nvPr/>
        </p:nvSpPr>
        <p:spPr>
          <a:xfrm>
            <a:off x="6057900" y="1670303"/>
            <a:ext cx="2628900" cy="2585323"/>
          </a:xfrm>
          <a:prstGeom prst="rect">
            <a:avLst/>
          </a:prstGeom>
          <a:noFill/>
        </p:spPr>
        <p:txBody>
          <a:bodyPr wrap="square" rtlCol="0">
            <a:spAutoFit/>
          </a:bodyPr>
          <a:lstStyle/>
          <a:p>
            <a:pPr marL="285750" indent="-285750">
              <a:buFont typeface="Arial"/>
              <a:buChar char="•"/>
            </a:pPr>
            <a:r>
              <a:rPr lang="en-US" dirty="0" smtClean="0"/>
              <a:t>Child health and functioning (e.g. feeding, immunizations etc.)</a:t>
            </a:r>
          </a:p>
          <a:p>
            <a:pPr marL="285750" indent="-285750">
              <a:buFont typeface="Arial"/>
              <a:buChar char="•"/>
            </a:pPr>
            <a:r>
              <a:rPr lang="en-US" dirty="0" smtClean="0"/>
              <a:t>Assessment of a prior developmental screening questionnaire being filled out by parent</a:t>
            </a:r>
          </a:p>
        </p:txBody>
      </p:sp>
      <p:pic>
        <p:nvPicPr>
          <p:cNvPr id="3074" name="Picture 2"/>
          <p:cNvPicPr>
            <a:picLocks noChangeAspect="1" noChangeArrowheads="1"/>
          </p:cNvPicPr>
          <p:nvPr/>
        </p:nvPicPr>
        <p:blipFill>
          <a:blip r:embed="rId4" cstate="print"/>
          <a:srcRect l="14453" t="14551" r="15859" b="5469"/>
          <a:stretch>
            <a:fillRect/>
          </a:stretch>
        </p:blipFill>
        <p:spPr bwMode="auto">
          <a:xfrm>
            <a:off x="0" y="1566980"/>
            <a:ext cx="5762625" cy="5291020"/>
          </a:xfrm>
          <a:prstGeom prst="rect">
            <a:avLst/>
          </a:prstGeom>
          <a:noFill/>
          <a:ln w="9525">
            <a:noFill/>
            <a:miter lim="800000"/>
            <a:headEnd/>
            <a:tailEnd/>
          </a:ln>
        </p:spPr>
      </p:pic>
      <p:sp>
        <p:nvSpPr>
          <p:cNvPr id="9" name="Footer Placeholder 5"/>
          <p:cNvSpPr>
            <a:spLocks noGrp="1"/>
          </p:cNvSpPr>
          <p:nvPr>
            <p:ph type="ftr" sz="quarter" idx="11"/>
          </p:nvPr>
        </p:nvSpPr>
        <p:spPr>
          <a:xfrm>
            <a:off x="6447934" y="6061435"/>
            <a:ext cx="1961732" cy="724415"/>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Tree>
    <p:extLst>
      <p:ext uri="{BB962C8B-B14F-4D97-AF65-F5344CB8AC3E}">
        <p14:creationId xmlns:p14="http://schemas.microsoft.com/office/powerpoint/2010/main" xmlns="" val="1169956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27</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
        <p:nvSpPr>
          <p:cNvPr id="11" name="TextBox 10"/>
          <p:cNvSpPr txBox="1"/>
          <p:nvPr/>
        </p:nvSpPr>
        <p:spPr>
          <a:xfrm>
            <a:off x="238125" y="1831590"/>
            <a:ext cx="2628900" cy="1754326"/>
          </a:xfrm>
          <a:prstGeom prst="rect">
            <a:avLst/>
          </a:prstGeom>
          <a:noFill/>
        </p:spPr>
        <p:txBody>
          <a:bodyPr wrap="square" rtlCol="0">
            <a:spAutoFit/>
          </a:bodyPr>
          <a:lstStyle/>
          <a:p>
            <a:pPr marL="285750" indent="-285750">
              <a:buFont typeface="Arial"/>
              <a:buChar char="•"/>
            </a:pPr>
            <a:r>
              <a:rPr lang="en-US" dirty="0" smtClean="0"/>
              <a:t>Age-specific developmental surveillance</a:t>
            </a:r>
          </a:p>
          <a:p>
            <a:pPr marL="285750" indent="-285750">
              <a:buFont typeface="Arial"/>
              <a:buChar char="•"/>
            </a:pPr>
            <a:r>
              <a:rPr lang="en-US" dirty="0" smtClean="0"/>
              <a:t>Important family psychosocial assessment items</a:t>
            </a:r>
          </a:p>
        </p:txBody>
      </p:sp>
      <p:pic>
        <p:nvPicPr>
          <p:cNvPr id="4098" name="Picture 2"/>
          <p:cNvPicPr>
            <a:picLocks noChangeAspect="1" noChangeArrowheads="1"/>
          </p:cNvPicPr>
          <p:nvPr/>
        </p:nvPicPr>
        <p:blipFill>
          <a:blip r:embed="rId4" cstate="print"/>
          <a:srcRect l="15469" t="18288" r="18906" b="4980"/>
          <a:stretch>
            <a:fillRect/>
          </a:stretch>
        </p:blipFill>
        <p:spPr bwMode="auto">
          <a:xfrm>
            <a:off x="3343275" y="1359889"/>
            <a:ext cx="5800725" cy="5425961"/>
          </a:xfrm>
          <a:prstGeom prst="rect">
            <a:avLst/>
          </a:prstGeom>
          <a:noFill/>
          <a:ln w="9525">
            <a:noFill/>
            <a:miter lim="800000"/>
            <a:headEnd/>
            <a:tailEnd/>
          </a:ln>
        </p:spPr>
      </p:pic>
    </p:spTree>
    <p:extLst>
      <p:ext uri="{BB962C8B-B14F-4D97-AF65-F5344CB8AC3E}">
        <p14:creationId xmlns:p14="http://schemas.microsoft.com/office/powerpoint/2010/main" xmlns="" val="1169956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28</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
        <p:nvSpPr>
          <p:cNvPr id="11" name="TextBox 10"/>
          <p:cNvSpPr txBox="1"/>
          <p:nvPr/>
        </p:nvSpPr>
        <p:spPr>
          <a:xfrm>
            <a:off x="238125" y="1831590"/>
            <a:ext cx="2628900" cy="923330"/>
          </a:xfrm>
          <a:prstGeom prst="rect">
            <a:avLst/>
          </a:prstGeom>
          <a:noFill/>
        </p:spPr>
        <p:txBody>
          <a:bodyPr wrap="square" rtlCol="0">
            <a:spAutoFit/>
          </a:bodyPr>
          <a:lstStyle/>
          <a:p>
            <a:pPr marL="285750" indent="-285750">
              <a:buFont typeface="Arial"/>
              <a:buChar char="•"/>
            </a:pPr>
            <a:r>
              <a:rPr lang="en-US" dirty="0" smtClean="0"/>
              <a:t>Identification of children with special health care needs</a:t>
            </a:r>
            <a:endParaRPr lang="en-US" baseline="30000" dirty="0" smtClean="0"/>
          </a:p>
        </p:txBody>
      </p:sp>
      <p:pic>
        <p:nvPicPr>
          <p:cNvPr id="5122" name="Picture 2"/>
          <p:cNvPicPr>
            <a:picLocks noChangeAspect="1" noChangeArrowheads="1"/>
          </p:cNvPicPr>
          <p:nvPr/>
        </p:nvPicPr>
        <p:blipFill>
          <a:blip r:embed="rId4" cstate="print"/>
          <a:srcRect l="14141" t="16797" r="15937" b="8398"/>
          <a:stretch>
            <a:fillRect/>
          </a:stretch>
        </p:blipFill>
        <p:spPr bwMode="auto">
          <a:xfrm>
            <a:off x="3155860" y="1660805"/>
            <a:ext cx="5988140" cy="5125045"/>
          </a:xfrm>
          <a:prstGeom prst="rect">
            <a:avLst/>
          </a:prstGeom>
          <a:noFill/>
          <a:ln w="9525">
            <a:noFill/>
            <a:miter lim="800000"/>
            <a:headEnd/>
            <a:tailEnd/>
          </a:ln>
        </p:spPr>
      </p:pic>
    </p:spTree>
    <p:extLst>
      <p:ext uri="{BB962C8B-B14F-4D97-AF65-F5344CB8AC3E}">
        <p14:creationId xmlns:p14="http://schemas.microsoft.com/office/powerpoint/2010/main" xmlns="" val="1169956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647700"/>
            <a:ext cx="8229600" cy="990600"/>
          </a:xfrm>
        </p:spPr>
        <p:txBody>
          <a:bodyPr/>
          <a:lstStyle/>
          <a:p>
            <a:r>
              <a:rPr lang="en-US" dirty="0" smtClean="0"/>
              <a:t>Flow and Content</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29</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
        <p:nvSpPr>
          <p:cNvPr id="9" name="TextBox 8"/>
          <p:cNvSpPr txBox="1"/>
          <p:nvPr/>
        </p:nvSpPr>
        <p:spPr>
          <a:xfrm>
            <a:off x="638175" y="1638300"/>
            <a:ext cx="8162925" cy="369332"/>
          </a:xfrm>
          <a:prstGeom prst="rect">
            <a:avLst/>
          </a:prstGeom>
          <a:noFill/>
        </p:spPr>
        <p:txBody>
          <a:bodyPr wrap="square" rtlCol="0">
            <a:spAutoFit/>
          </a:bodyPr>
          <a:lstStyle/>
          <a:p>
            <a:pPr marL="285750" indent="-285750"/>
            <a:r>
              <a:rPr lang="en-US" dirty="0" smtClean="0"/>
              <a:t>Basic demographic items</a:t>
            </a:r>
            <a:endParaRPr lang="en-US" dirty="0"/>
          </a:p>
        </p:txBody>
      </p:sp>
      <p:pic>
        <p:nvPicPr>
          <p:cNvPr id="6146" name="Picture 2"/>
          <p:cNvPicPr>
            <a:picLocks noChangeAspect="1" noChangeArrowheads="1"/>
          </p:cNvPicPr>
          <p:nvPr/>
        </p:nvPicPr>
        <p:blipFill rotWithShape="1">
          <a:blip r:embed="rId4" cstate="print"/>
          <a:srcRect l="14375" t="31543" r="15313" b="23416"/>
          <a:stretch/>
        </p:blipFill>
        <p:spPr bwMode="auto">
          <a:xfrm>
            <a:off x="1052308" y="2007633"/>
            <a:ext cx="7048500" cy="3612118"/>
          </a:xfrm>
          <a:prstGeom prst="rect">
            <a:avLst/>
          </a:prstGeom>
          <a:noFill/>
          <a:ln w="9525">
            <a:noFill/>
            <a:miter lim="800000"/>
            <a:headEnd/>
            <a:tailEnd/>
          </a:ln>
        </p:spPr>
      </p:pic>
      <p:sp>
        <p:nvSpPr>
          <p:cNvPr id="11" name="Footer Placeholder 5"/>
          <p:cNvSpPr txBox="1">
            <a:spLocks/>
          </p:cNvSpPr>
          <p:nvPr/>
        </p:nvSpPr>
        <p:spPr>
          <a:xfrm>
            <a:off x="3970116" y="6456666"/>
            <a:ext cx="4439550" cy="329184"/>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schemeClr val="bg2">
                    <a:lumMod val="10000"/>
                  </a:schemeClr>
                </a:solidFill>
                <a:effectLst/>
                <a:uLnTx/>
                <a:uFillTx/>
                <a:latin typeface="+mn-lt"/>
                <a:ea typeface="+mn-ea"/>
                <a:cs typeface="+mn-cs"/>
              </a:rPr>
              <a:t>Engaging Parents as Improvement Partners, April, 2013    |</a:t>
            </a:r>
            <a:endParaRPr kumimoji="0" lang="en-US" sz="1400" b="0" i="0" u="none" strike="noStrike" kern="1200" cap="none" spc="0" normalizeH="0" baseline="0" noProof="0" dirty="0">
              <a:ln>
                <a:noFill/>
              </a:ln>
              <a:solidFill>
                <a:schemeClr val="bg2">
                  <a:lumMod val="10000"/>
                </a:schemeClr>
              </a:solidFill>
              <a:effectLst/>
              <a:uLnTx/>
              <a:uFillTx/>
              <a:latin typeface="+mn-lt"/>
              <a:ea typeface="+mn-ea"/>
              <a:cs typeface="+mn-cs"/>
            </a:endParaRPr>
          </a:p>
        </p:txBody>
      </p:sp>
    </p:spTree>
    <p:extLst>
      <p:ext uri="{BB962C8B-B14F-4D97-AF65-F5344CB8AC3E}">
        <p14:creationId xmlns:p14="http://schemas.microsoft.com/office/powerpoint/2010/main" xmlns="" val="1169956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762000"/>
          </a:xfrm>
          <a:solidFill>
            <a:schemeClr val="tx2"/>
          </a:solidFill>
        </p:spPr>
        <p:txBody>
          <a:bodyPr>
            <a:normAutofit/>
          </a:bodyPr>
          <a:lstStyle/>
          <a:p>
            <a:r>
              <a:rPr lang="en-US" sz="2800" dirty="0" smtClean="0"/>
              <a:t>Quick Snapshot of the CAHMI</a:t>
            </a:r>
            <a:endParaRPr lang="en-US" sz="2800" b="1" dirty="0">
              <a:solidFill>
                <a:schemeClr val="bg1"/>
              </a:solidFill>
            </a:endParaRPr>
          </a:p>
        </p:txBody>
      </p:sp>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769" name="Object 1"/>
          <p:cNvGraphicFramePr>
            <a:graphicFrameLocks noChangeAspect="1"/>
          </p:cNvGraphicFramePr>
          <p:nvPr>
            <p:extLst>
              <p:ext uri="{D42A27DB-BD31-4B8C-83A1-F6EECF244321}">
                <p14:modId xmlns:p14="http://schemas.microsoft.com/office/powerpoint/2010/main" xmlns="" val="1095057973"/>
              </p:ext>
            </p:extLst>
          </p:nvPr>
        </p:nvGraphicFramePr>
        <p:xfrm>
          <a:off x="0" y="1860422"/>
          <a:ext cx="4096512" cy="3924366"/>
        </p:xfrm>
        <a:graphic>
          <a:graphicData uri="http://schemas.openxmlformats.org/presentationml/2006/ole">
            <p:oleObj spid="_x0000_s2084" name="Visio" r:id="rId4" imgW="6962770" imgH="5412598" progId="Visio.Drawing.11">
              <p:embed/>
            </p:oleObj>
          </a:graphicData>
        </a:graphic>
      </p:graphicFrame>
      <p:sp>
        <p:nvSpPr>
          <p:cNvPr id="9" name="Content Placeholder 6"/>
          <p:cNvSpPr>
            <a:spLocks noGrp="1"/>
          </p:cNvSpPr>
          <p:nvPr>
            <p:ph idx="1"/>
          </p:nvPr>
        </p:nvSpPr>
        <p:spPr>
          <a:xfrm>
            <a:off x="152400" y="1143000"/>
            <a:ext cx="8763000" cy="914399"/>
          </a:xfrm>
        </p:spPr>
        <p:txBody>
          <a:bodyPr>
            <a:normAutofit fontScale="47500" lnSpcReduction="20000"/>
          </a:bodyPr>
          <a:lstStyle/>
          <a:p>
            <a:pPr marL="114300" indent="0">
              <a:spcBef>
                <a:spcPts val="0"/>
              </a:spcBef>
              <a:spcAft>
                <a:spcPts val="600"/>
              </a:spcAft>
              <a:buNone/>
              <a:defRPr/>
            </a:pPr>
            <a:r>
              <a:rPr lang="en-US" sz="4200" b="1" dirty="0" smtClean="0">
                <a:solidFill>
                  <a:schemeClr val="tx2"/>
                </a:solidFill>
                <a:latin typeface="Calibri" pitchFamily="34" charset="0"/>
              </a:rPr>
              <a:t>The CAHMI provides leadership to define, assess and inspire patient-centered interventions to improve children’s health.  We promote early and lifelong health of children using patient-centered data and tools.</a:t>
            </a:r>
            <a:endParaRPr lang="en-US" sz="4200" dirty="0" smtClean="0">
              <a:solidFill>
                <a:schemeClr val="tx2"/>
              </a:solidFill>
              <a:latin typeface="Calibri" pitchFamily="34" charset="0"/>
            </a:endParaRPr>
          </a:p>
          <a:p>
            <a:pPr marL="1314450" lvl="2" indent="-514350">
              <a:spcBef>
                <a:spcPts val="0"/>
              </a:spcBef>
              <a:spcAft>
                <a:spcPts val="600"/>
              </a:spcAft>
              <a:defRPr/>
            </a:pPr>
            <a:endParaRPr lang="en-US" sz="4200" b="1" dirty="0" smtClean="0">
              <a:solidFill>
                <a:schemeClr val="tx2"/>
              </a:solidFill>
              <a:latin typeface="Calibri" pitchFamily="34" charset="0"/>
            </a:endParaRPr>
          </a:p>
          <a:p>
            <a:pPr marL="1314450" lvl="2" indent="-514350">
              <a:spcBef>
                <a:spcPts val="0"/>
              </a:spcBef>
              <a:spcAft>
                <a:spcPts val="600"/>
              </a:spcAft>
              <a:defRPr/>
            </a:pPr>
            <a:endParaRPr lang="en-US" sz="1600" b="1" dirty="0" smtClean="0">
              <a:solidFill>
                <a:schemeClr val="tx2"/>
              </a:solidFill>
              <a:latin typeface="Calibri" pitchFamily="34" charset="0"/>
            </a:endParaRPr>
          </a:p>
          <a:p>
            <a:pPr marL="914400" lvl="1" indent="-514350">
              <a:spcBef>
                <a:spcPts val="0"/>
              </a:spcBef>
              <a:spcAft>
                <a:spcPts val="600"/>
              </a:spcAft>
              <a:defRPr/>
            </a:pPr>
            <a:endParaRPr lang="en-US" sz="1600" dirty="0" smtClean="0">
              <a:solidFill>
                <a:schemeClr val="tx2"/>
              </a:solidFill>
              <a:latin typeface="Calibri" pitchFamily="34" charset="0"/>
            </a:endParaRPr>
          </a:p>
          <a:p>
            <a:pPr marL="914400" lvl="1" indent="-514350">
              <a:spcBef>
                <a:spcPts val="0"/>
              </a:spcBef>
              <a:spcAft>
                <a:spcPts val="600"/>
              </a:spcAft>
              <a:defRPr/>
            </a:pPr>
            <a:endParaRPr lang="en-US" sz="1600" b="1" dirty="0" smtClean="0">
              <a:solidFill>
                <a:schemeClr val="tx2"/>
              </a:solidFill>
              <a:latin typeface="Calibri" pitchFamily="34" charset="0"/>
            </a:endParaRPr>
          </a:p>
          <a:p>
            <a:pPr marL="514350" indent="-514350">
              <a:spcBef>
                <a:spcPts val="0"/>
              </a:spcBef>
              <a:spcAft>
                <a:spcPts val="600"/>
              </a:spcAft>
              <a:buNone/>
              <a:defRPr/>
            </a:pPr>
            <a:endParaRPr lang="en-US" sz="2000" dirty="0" smtClean="0">
              <a:solidFill>
                <a:schemeClr val="tx2"/>
              </a:solidFill>
              <a:latin typeface="Calibri" pitchFamily="34" charset="0"/>
            </a:endParaRPr>
          </a:p>
        </p:txBody>
      </p:sp>
      <p:sp>
        <p:nvSpPr>
          <p:cNvPr id="10" name="Content Placeholder 6"/>
          <p:cNvSpPr txBox="1">
            <a:spLocks/>
          </p:cNvSpPr>
          <p:nvPr/>
        </p:nvSpPr>
        <p:spPr>
          <a:xfrm>
            <a:off x="3995928" y="2175952"/>
            <a:ext cx="2813304" cy="3076957"/>
          </a:xfrm>
          <a:prstGeom prst="rect">
            <a:avLst/>
          </a:prstGeom>
          <a:ln>
            <a:solidFill>
              <a:schemeClr val="tx2"/>
            </a:solidFill>
          </a:ln>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1600" b="1" dirty="0" smtClean="0"/>
              <a:t>Key Areas of Innovation: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noProof="0" dirty="0" smtClean="0"/>
              <a:t>Family-centered child &amp; adolescent health measurement &amp; improvement at the national, state &amp; local levels (DRC; NQF)</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i="0" u="none" strike="noStrike" kern="1200" cap="none" spc="0" normalizeH="0" baseline="0" dirty="0" smtClean="0">
                <a:ln>
                  <a:noFill/>
                </a:ln>
                <a:solidFill>
                  <a:schemeClr val="tx1"/>
                </a:solidFill>
                <a:effectLst/>
                <a:uLnTx/>
                <a:uFillTx/>
                <a:latin typeface="+mn-lt"/>
                <a:ea typeface="+mn-ea"/>
                <a:cs typeface="+mn-cs"/>
              </a:rPr>
              <a:t>Tools</a:t>
            </a:r>
            <a:r>
              <a:rPr kumimoji="0" lang="en-US" sz="1600" i="0" u="none" strike="noStrike" kern="1200" cap="none" spc="0" normalizeH="0" dirty="0" smtClean="0">
                <a:ln>
                  <a:noFill/>
                </a:ln>
                <a:solidFill>
                  <a:schemeClr val="tx1"/>
                </a:solidFill>
                <a:effectLst/>
                <a:uLnTx/>
                <a:uFillTx/>
                <a:latin typeface="+mn-lt"/>
                <a:ea typeface="+mn-ea"/>
                <a:cs typeface="+mn-cs"/>
              </a:rPr>
              <a:t> to inform and activate families as quality measurement and improvement partners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noProof="0" dirty="0" smtClean="0"/>
              <a:t>Stakeholder facilitation to inspire, inform and </a:t>
            </a:r>
            <a:r>
              <a:rPr lang="en-US" sz="1600" dirty="0" smtClean="0"/>
              <a:t>track </a:t>
            </a:r>
            <a:r>
              <a:rPr lang="en-US" sz="1600" noProof="0" dirty="0" smtClean="0"/>
              <a:t>transformation and best practices</a:t>
            </a:r>
            <a:endParaRPr kumimoji="0" lang="en-US" sz="160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8" name="Diagram 7"/>
          <p:cNvGraphicFramePr/>
          <p:nvPr>
            <p:extLst>
              <p:ext uri="{D42A27DB-BD31-4B8C-83A1-F6EECF244321}">
                <p14:modId xmlns:p14="http://schemas.microsoft.com/office/powerpoint/2010/main" xmlns="" val="2129661324"/>
              </p:ext>
            </p:extLst>
          </p:nvPr>
        </p:nvGraphicFramePr>
        <p:xfrm>
          <a:off x="6809232" y="2183889"/>
          <a:ext cx="2130552" cy="28011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4871547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647700"/>
            <a:ext cx="8229600" cy="990600"/>
          </a:xfrm>
        </p:spPr>
        <p:txBody>
          <a:bodyPr/>
          <a:lstStyle/>
          <a:p>
            <a:r>
              <a:rPr lang="en-US" dirty="0" smtClean="0"/>
              <a:t>Step 2: Pick Your Priorities</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30</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pic>
        <p:nvPicPr>
          <p:cNvPr id="7170" name="Picture 2"/>
          <p:cNvPicPr>
            <a:picLocks noChangeAspect="1" noChangeArrowheads="1"/>
          </p:cNvPicPr>
          <p:nvPr/>
        </p:nvPicPr>
        <p:blipFill>
          <a:blip r:embed="rId4" cstate="print"/>
          <a:srcRect l="15078" t="15332" r="19063" b="11914"/>
          <a:stretch>
            <a:fillRect/>
          </a:stretch>
        </p:blipFill>
        <p:spPr bwMode="auto">
          <a:xfrm>
            <a:off x="1770798" y="1490055"/>
            <a:ext cx="5619937" cy="4966611"/>
          </a:xfrm>
          <a:prstGeom prst="rect">
            <a:avLst/>
          </a:prstGeom>
          <a:noFill/>
          <a:ln w="9525">
            <a:noFill/>
            <a:miter lim="800000"/>
            <a:headEnd/>
            <a:tailEnd/>
          </a:ln>
        </p:spPr>
      </p:pic>
      <p:sp>
        <p:nvSpPr>
          <p:cNvPr id="10" name="Footer Placeholder 5"/>
          <p:cNvSpPr>
            <a:spLocks noGrp="1"/>
          </p:cNvSpPr>
          <p:nvPr>
            <p:ph type="ftr" sz="quarter" idx="11"/>
          </p:nvPr>
        </p:nvSpPr>
        <p:spPr>
          <a:xfrm>
            <a:off x="6532774" y="6108568"/>
            <a:ext cx="1876891" cy="601866"/>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Tree>
    <p:extLst>
      <p:ext uri="{BB962C8B-B14F-4D97-AF65-F5344CB8AC3E}">
        <p14:creationId xmlns:p14="http://schemas.microsoft.com/office/powerpoint/2010/main" xmlns="" val="1169956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Step 3: The Visit Guide</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4294866" y="6456666"/>
            <a:ext cx="4114800" cy="329184"/>
          </a:xfrm>
        </p:spPr>
        <p:txBody>
          <a:bodyPr/>
          <a:lstStyle/>
          <a:p>
            <a:pPr algn="r"/>
            <a:r>
              <a:rPr lang="en-US" sz="140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31</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6892258" y="778710"/>
            <a:ext cx="2251742" cy="965032"/>
          </a:xfrm>
          <a:prstGeom prst="rect">
            <a:avLst/>
          </a:prstGeom>
        </p:spPr>
      </p:pic>
      <p:sp>
        <p:nvSpPr>
          <p:cNvPr id="3" name="Rectangle 2"/>
          <p:cNvSpPr/>
          <p:nvPr/>
        </p:nvSpPr>
        <p:spPr>
          <a:xfrm>
            <a:off x="457200" y="1574133"/>
            <a:ext cx="7952466" cy="1107996"/>
          </a:xfrm>
          <a:prstGeom prst="rect">
            <a:avLst/>
          </a:prstGeom>
        </p:spPr>
        <p:txBody>
          <a:bodyPr wrap="square">
            <a:spAutoFit/>
          </a:bodyPr>
          <a:lstStyle/>
          <a:p>
            <a:r>
              <a:rPr lang="en-US" sz="1600" dirty="0" smtClean="0"/>
              <a:t>After completing the tool, a </a:t>
            </a:r>
            <a:r>
              <a:rPr lang="en-US" sz="1600" dirty="0"/>
              <a:t>customized visit guide is generated for use by both parents and their child’s health care </a:t>
            </a:r>
            <a:r>
              <a:rPr lang="en-US" sz="1600" dirty="0" smtClean="0"/>
              <a:t>provider(s). The entire online time for most parents is roughly 10 minutes</a:t>
            </a:r>
          </a:p>
          <a:p>
            <a:endParaRPr lang="en-US" dirty="0"/>
          </a:p>
        </p:txBody>
      </p:sp>
      <p:pic>
        <p:nvPicPr>
          <p:cNvPr id="9" name="Picture 2"/>
          <p:cNvPicPr>
            <a:picLocks noChangeAspect="1" noChangeArrowheads="1"/>
          </p:cNvPicPr>
          <p:nvPr/>
        </p:nvPicPr>
        <p:blipFill>
          <a:blip r:embed="rId4" cstate="print"/>
          <a:srcRect l="3750" t="9260" r="2969" b="17383"/>
          <a:stretch>
            <a:fillRect/>
          </a:stretch>
        </p:blipFill>
        <p:spPr bwMode="auto">
          <a:xfrm>
            <a:off x="1485900" y="2135701"/>
            <a:ext cx="7391400" cy="4650149"/>
          </a:xfrm>
          <a:prstGeom prst="rect">
            <a:avLst/>
          </a:prstGeom>
          <a:noFill/>
          <a:ln w="9525">
            <a:noFill/>
            <a:miter lim="800000"/>
            <a:headEnd/>
            <a:tailEnd/>
          </a:ln>
        </p:spPr>
      </p:pic>
    </p:spTree>
    <p:extLst>
      <p:ext uri="{BB962C8B-B14F-4D97-AF65-F5344CB8AC3E}">
        <p14:creationId xmlns:p14="http://schemas.microsoft.com/office/powerpoint/2010/main" xmlns="" val="1874995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74900"/>
            <a:ext cx="7772400" cy="2200275"/>
          </a:xfrm>
        </p:spPr>
        <p:txBody>
          <a:bodyPr/>
          <a:lstStyle/>
          <a:p>
            <a:r>
              <a:rPr lang="en-US" dirty="0" smtClean="0">
                <a:solidFill>
                  <a:srgbClr val="FFFFFF"/>
                </a:solidFill>
              </a:rPr>
              <a:t>IMPLEMENTING the </a:t>
            </a:r>
            <a:br>
              <a:rPr lang="en-US" dirty="0" smtClean="0">
                <a:solidFill>
                  <a:srgbClr val="FFFFFF"/>
                </a:solidFill>
              </a:rPr>
            </a:br>
            <a:r>
              <a:rPr lang="en-US" dirty="0" smtClean="0">
                <a:solidFill>
                  <a:srgbClr val="FFFFFF"/>
                </a:solidFill>
              </a:rPr>
              <a:t>Well Visit Planner Tools</a:t>
            </a:r>
            <a:endParaRPr lang="en-US" dirty="0">
              <a:solidFill>
                <a:srgbClr val="FFFFFF"/>
              </a:solidFill>
            </a:endParaRPr>
          </a:p>
        </p:txBody>
      </p:sp>
      <p:sp>
        <p:nvSpPr>
          <p:cNvPr id="4" name="Footer Placeholder 3"/>
          <p:cNvSpPr>
            <a:spLocks noGrp="1"/>
          </p:cNvSpPr>
          <p:nvPr>
            <p:ph type="ftr" sz="quarter" idx="11"/>
          </p:nvPr>
        </p:nvSpPr>
        <p:spPr>
          <a:xfrm>
            <a:off x="3610466" y="6418580"/>
            <a:ext cx="4619134"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32</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311412" y="134477"/>
            <a:ext cx="4459311" cy="1560300"/>
          </a:xfrm>
          <a:prstGeom prst="rect">
            <a:avLst/>
          </a:prstGeom>
          <a:noFill/>
          <a:ln>
            <a:noFill/>
          </a:ln>
          <a:extLst>
            <a:ext uri="{53640926-AAD7-44D8-BBD7-CCE9431645EC}">
              <a14:shadowObscured xmlns:a14="http://schemas.microsoft.com/office/drawing/2010/main" xmlns=""/>
            </a:ext>
          </a:extLst>
        </p:spPr>
      </p:pic>
      <p:sp>
        <p:nvSpPr>
          <p:cNvPr id="8" name="Subtitle 2"/>
          <p:cNvSpPr txBox="1">
            <a:spLocks/>
          </p:cNvSpPr>
          <p:nvPr/>
        </p:nvSpPr>
        <p:spPr>
          <a:xfrm>
            <a:off x="2311413" y="1694778"/>
            <a:ext cx="1541732" cy="54652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Engage 	</a:t>
            </a:r>
            <a:endParaRPr lang="en-US" sz="2200" b="1" dirty="0">
              <a:effectLst>
                <a:glow rad="101600">
                  <a:schemeClr val="accent1">
                    <a:satMod val="175000"/>
                    <a:alpha val="40000"/>
                  </a:schemeClr>
                </a:glow>
              </a:effectLst>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sp>
        <p:nvSpPr>
          <p:cNvPr id="10" name="Subtitle 2"/>
          <p:cNvSpPr txBox="1">
            <a:spLocks/>
          </p:cNvSpPr>
          <p:nvPr/>
        </p:nvSpPr>
        <p:spPr>
          <a:xfrm>
            <a:off x="3853145" y="1694777"/>
            <a:ext cx="1486418"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Educate</a:t>
            </a:r>
            <a:endParaRPr lang="en-US" sz="2200" b="1" dirty="0">
              <a:effectLst>
                <a:glow rad="101600">
                  <a:schemeClr val="accent1">
                    <a:satMod val="175000"/>
                    <a:alpha val="40000"/>
                  </a:schemeClr>
                </a:glow>
              </a:effectLst>
            </a:endParaRPr>
          </a:p>
        </p:txBody>
      </p:sp>
    </p:spTree>
    <p:extLst>
      <p:ext uri="{BB962C8B-B14F-4D97-AF65-F5344CB8AC3E}">
        <p14:creationId xmlns:p14="http://schemas.microsoft.com/office/powerpoint/2010/main" xmlns="" val="1423636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74900"/>
            <a:ext cx="3849687" cy="2200275"/>
          </a:xfrm>
        </p:spPr>
        <p:txBody>
          <a:bodyPr>
            <a:noAutofit/>
          </a:bodyPr>
          <a:lstStyle/>
          <a:p>
            <a:r>
              <a:rPr lang="en-US" sz="4000" dirty="0" smtClean="0">
                <a:solidFill>
                  <a:srgbClr val="FFFFFF"/>
                </a:solidFill>
              </a:rPr>
              <a:t>Get Started with the Orientation Kit and Users Sign Up Form</a:t>
            </a:r>
            <a:endParaRPr lang="en-US" sz="4000" dirty="0">
              <a:solidFill>
                <a:srgbClr val="FFFFFF"/>
              </a:solidFill>
            </a:endParaRPr>
          </a:p>
        </p:txBody>
      </p:sp>
      <p:sp>
        <p:nvSpPr>
          <p:cNvPr id="4" name="Footer Placeholder 3"/>
          <p:cNvSpPr>
            <a:spLocks noGrp="1"/>
          </p:cNvSpPr>
          <p:nvPr>
            <p:ph type="ftr" sz="quarter" idx="11"/>
          </p:nvPr>
        </p:nvSpPr>
        <p:spPr>
          <a:xfrm>
            <a:off x="3611880" y="6418580"/>
            <a:ext cx="4617720"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33</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pic>
        <p:nvPicPr>
          <p:cNvPr id="12" name="Picture 11"/>
          <p:cNvPicPr/>
          <p:nvPr/>
        </p:nvPicPr>
        <p:blipFill rotWithShape="1">
          <a:blip r:embed="rId2" cstate="print"/>
          <a:srcRect l="23731" t="11370" r="30249" b="1458"/>
          <a:stretch/>
        </p:blipFill>
        <p:spPr bwMode="auto">
          <a:xfrm>
            <a:off x="4572000" y="1320128"/>
            <a:ext cx="4291394" cy="49526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6567624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74900"/>
            <a:ext cx="8458199" cy="2200275"/>
          </a:xfrm>
        </p:spPr>
        <p:txBody>
          <a:bodyPr/>
          <a:lstStyle/>
          <a:p>
            <a:r>
              <a:rPr lang="en-US" dirty="0" smtClean="0">
                <a:solidFill>
                  <a:srgbClr val="FFFFFF"/>
                </a:solidFill>
              </a:rPr>
              <a:t>Selecting the Right tool(s)</a:t>
            </a:r>
            <a:endParaRPr lang="en-US" dirty="0">
              <a:solidFill>
                <a:srgbClr val="FFFFFF"/>
              </a:solidFill>
            </a:endParaRPr>
          </a:p>
        </p:txBody>
      </p:sp>
      <p:sp>
        <p:nvSpPr>
          <p:cNvPr id="4" name="Footer Placeholder 3"/>
          <p:cNvSpPr>
            <a:spLocks noGrp="1"/>
          </p:cNvSpPr>
          <p:nvPr>
            <p:ph type="ftr" sz="quarter" idx="11"/>
          </p:nvPr>
        </p:nvSpPr>
        <p:spPr>
          <a:xfrm>
            <a:off x="3449256" y="6418580"/>
            <a:ext cx="4780344"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34</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311412" y="134477"/>
            <a:ext cx="4459311" cy="1560300"/>
          </a:xfrm>
          <a:prstGeom prst="rect">
            <a:avLst/>
          </a:prstGeom>
          <a:noFill/>
          <a:ln>
            <a:noFill/>
          </a:ln>
          <a:extLst>
            <a:ext uri="{53640926-AAD7-44D8-BBD7-CCE9431645EC}">
              <a14:shadowObscured xmlns:a14="http://schemas.microsoft.com/office/drawing/2010/main" xmlns=""/>
            </a:ext>
          </a:extLst>
        </p:spPr>
      </p:pic>
      <p:sp>
        <p:nvSpPr>
          <p:cNvPr id="8" name="Subtitle 2"/>
          <p:cNvSpPr txBox="1">
            <a:spLocks/>
          </p:cNvSpPr>
          <p:nvPr/>
        </p:nvSpPr>
        <p:spPr>
          <a:xfrm>
            <a:off x="2311413" y="1694778"/>
            <a:ext cx="1541732" cy="54652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Engage 	</a:t>
            </a:r>
            <a:endParaRPr lang="en-US" sz="2200" b="1" dirty="0">
              <a:effectLst>
                <a:glow rad="101600">
                  <a:schemeClr val="accent1">
                    <a:satMod val="175000"/>
                    <a:alpha val="40000"/>
                  </a:schemeClr>
                </a:glow>
              </a:effectLst>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sp>
        <p:nvSpPr>
          <p:cNvPr id="10" name="Subtitle 2"/>
          <p:cNvSpPr txBox="1">
            <a:spLocks/>
          </p:cNvSpPr>
          <p:nvPr/>
        </p:nvSpPr>
        <p:spPr>
          <a:xfrm>
            <a:off x="3853145" y="1694777"/>
            <a:ext cx="1486418"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Educate</a:t>
            </a:r>
            <a:endParaRPr lang="en-US" sz="2200" b="1" dirty="0">
              <a:effectLst>
                <a:glow rad="101600">
                  <a:schemeClr val="accent1">
                    <a:satMod val="175000"/>
                    <a:alpha val="40000"/>
                  </a:schemeClr>
                </a:glow>
              </a:effectLst>
            </a:endParaRPr>
          </a:p>
        </p:txBody>
      </p:sp>
    </p:spTree>
    <p:extLst>
      <p:ext uri="{BB962C8B-B14F-4D97-AF65-F5344CB8AC3E}">
        <p14:creationId xmlns:p14="http://schemas.microsoft.com/office/powerpoint/2010/main" xmlns="" val="1089480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r>
              <a:rPr lang="en-US" dirty="0" smtClean="0"/>
              <a:t>Two Primary Options</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35</a:t>
            </a:fld>
            <a:endParaRPr lang="en-US" dirty="0">
              <a:solidFill>
                <a:schemeClr val="bg2">
                  <a:lumMod val="10000"/>
                </a:schemeClr>
              </a:solidFill>
            </a:endParaRPr>
          </a:p>
        </p:txBody>
      </p:sp>
      <p:sp>
        <p:nvSpPr>
          <p:cNvPr id="10" name="TextBox 9"/>
          <p:cNvSpPr txBox="1"/>
          <p:nvPr/>
        </p:nvSpPr>
        <p:spPr>
          <a:xfrm>
            <a:off x="457200" y="1508432"/>
            <a:ext cx="8686800" cy="369332"/>
          </a:xfrm>
          <a:prstGeom prst="rect">
            <a:avLst/>
          </a:prstGeom>
          <a:noFill/>
        </p:spPr>
        <p:txBody>
          <a:bodyPr wrap="square" rtlCol="0">
            <a:spAutoFit/>
          </a:bodyPr>
          <a:lstStyle/>
          <a:p>
            <a:r>
              <a:rPr lang="en-US" dirty="0" smtClean="0"/>
              <a:t>1) Free public use website…start now!   2) Site-specific</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237281" y="1877764"/>
            <a:ext cx="7662779" cy="4409592"/>
          </a:xfrm>
          <a:prstGeom prst="rect">
            <a:avLst/>
          </a:prstGeom>
          <a:noFill/>
          <a:ln w="9525">
            <a:noFill/>
            <a:miter lim="800000"/>
            <a:headEnd/>
            <a:tailEnd/>
          </a:ln>
        </p:spPr>
      </p:pic>
      <p:sp>
        <p:nvSpPr>
          <p:cNvPr id="8" name="Footer Placeholder 5"/>
          <p:cNvSpPr>
            <a:spLocks noGrp="1"/>
          </p:cNvSpPr>
          <p:nvPr>
            <p:ph type="ftr" sz="quarter" idx="11"/>
          </p:nvPr>
        </p:nvSpPr>
        <p:spPr>
          <a:xfrm>
            <a:off x="3970116" y="6456666"/>
            <a:ext cx="4439550"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Tree>
    <p:extLst>
      <p:ext uri="{BB962C8B-B14F-4D97-AF65-F5344CB8AC3E}">
        <p14:creationId xmlns:p14="http://schemas.microsoft.com/office/powerpoint/2010/main" xmlns="" val="935679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175" y="579700"/>
            <a:ext cx="8229600" cy="990600"/>
          </a:xfrm>
        </p:spPr>
        <p:txBody>
          <a:bodyPr/>
          <a:lstStyle/>
          <a:p>
            <a:r>
              <a:rPr lang="en-US" dirty="0" smtClean="0"/>
              <a:t>Detailed Options</a:t>
            </a:r>
            <a:endParaRPr lang="en-US" dirty="0"/>
          </a:p>
        </p:txBody>
      </p:sp>
      <p:sp>
        <p:nvSpPr>
          <p:cNvPr id="3" name="Content Placeholder 2"/>
          <p:cNvSpPr>
            <a:spLocks noGrp="1"/>
          </p:cNvSpPr>
          <p:nvPr>
            <p:ph idx="1"/>
          </p:nvPr>
        </p:nvSpPr>
        <p:spPr>
          <a:xfrm>
            <a:off x="231494" y="1349412"/>
            <a:ext cx="8912506" cy="5439138"/>
          </a:xfrm>
        </p:spPr>
        <p:txBody>
          <a:bodyPr>
            <a:noAutofit/>
          </a:bodyPr>
          <a:lstStyle/>
          <a:p>
            <a:pPr>
              <a:buNone/>
            </a:pPr>
            <a:r>
              <a:rPr lang="en-US" sz="1800" b="1" dirty="0" smtClean="0"/>
              <a:t>Public Use Website </a:t>
            </a:r>
            <a:r>
              <a:rPr lang="en-US" sz="1400" b="1" dirty="0" smtClean="0"/>
              <a:t>(free) as seen on www.wellvisitplanner.org</a:t>
            </a:r>
          </a:p>
          <a:p>
            <a:r>
              <a:rPr lang="en-US" sz="1400" dirty="0" smtClean="0"/>
              <a:t>Receive the Public Use Implementation Toolkit and start using the WVP today</a:t>
            </a:r>
          </a:p>
          <a:p>
            <a:r>
              <a:rPr lang="en-US" sz="1400" dirty="0" smtClean="0"/>
              <a:t>Supplement the Public Use WVP with the abbreviated paper-pencil version, Shared Encounter Forms (a good back up option for parents that forget to complete the WVP online) </a:t>
            </a:r>
          </a:p>
          <a:p>
            <a:r>
              <a:rPr lang="en-US" sz="1400" dirty="0" smtClean="0"/>
              <a:t>Spanish language version of the Public Use WVP (currently under development, projected completion summer 2013)</a:t>
            </a:r>
          </a:p>
          <a:p>
            <a:pPr>
              <a:buNone/>
            </a:pPr>
            <a:r>
              <a:rPr lang="en-US" sz="1800" b="1" dirty="0" smtClean="0"/>
              <a:t>Basic Site-Specific Options</a:t>
            </a:r>
          </a:p>
          <a:p>
            <a:r>
              <a:rPr lang="en-US" sz="1400" dirty="0" smtClean="0"/>
              <a:t>Unique URL (e.g. </a:t>
            </a:r>
            <a:r>
              <a:rPr lang="en-US" sz="1400" dirty="0" smtClean="0">
                <a:hlinkClick r:id="rId2"/>
              </a:rPr>
              <a:t>myclinic.wellvisitplanner.org</a:t>
            </a:r>
            <a:r>
              <a:rPr lang="en-US" sz="1400" dirty="0" smtClean="0"/>
              <a:t>)</a:t>
            </a:r>
          </a:p>
          <a:p>
            <a:r>
              <a:rPr lang="en-US" sz="1400" dirty="0" smtClean="0"/>
              <a:t>Branding (e.g. your clinic’s logo/contact information) </a:t>
            </a:r>
          </a:p>
          <a:p>
            <a:r>
              <a:rPr lang="en-US" sz="1400" dirty="0" smtClean="0"/>
              <a:t>Summary reports or full datasets on your patient population </a:t>
            </a:r>
          </a:p>
          <a:p>
            <a:r>
              <a:rPr lang="en-US" sz="1400" dirty="0" smtClean="0"/>
              <a:t>Add links to external developmental screening tools (for which you have license)</a:t>
            </a:r>
          </a:p>
          <a:p>
            <a:r>
              <a:rPr lang="en-US" sz="1400" dirty="0" smtClean="0"/>
              <a:t>Tailoring some of the questions asked in the tool (allowable customizations are limited)</a:t>
            </a:r>
          </a:p>
          <a:p>
            <a:pPr marL="0" indent="0">
              <a:buNone/>
            </a:pPr>
            <a:r>
              <a:rPr lang="en-US" sz="1800" b="1" dirty="0" smtClean="0"/>
              <a:t>Enhanced Site-Specific Options </a:t>
            </a:r>
            <a:r>
              <a:rPr lang="en-US" sz="1400" b="1" dirty="0" smtClean="0"/>
              <a:t>(involves close partnership due to PHI and advanced technical development)</a:t>
            </a:r>
          </a:p>
          <a:p>
            <a:r>
              <a:rPr lang="en-US" sz="1400" dirty="0" smtClean="0"/>
              <a:t>Receive parent Visit Guides and responses in PDF format via secure email or fax (vs. parent delivery only)</a:t>
            </a:r>
          </a:p>
          <a:p>
            <a:r>
              <a:rPr lang="en-US" sz="1400" dirty="0" smtClean="0"/>
              <a:t>Integrate parent response directly into fields in your electronic health record (EHR)</a:t>
            </a:r>
          </a:p>
          <a:p>
            <a:pPr>
              <a:buNone/>
            </a:pPr>
            <a:r>
              <a:rPr lang="en-US" sz="1600" b="1" dirty="0" smtClean="0"/>
              <a:t>Other Supplementary Options</a:t>
            </a:r>
          </a:p>
          <a:p>
            <a:r>
              <a:rPr lang="en-US" sz="1400" dirty="0" smtClean="0"/>
              <a:t>Measure and improve quality by pairing the WVP with the </a:t>
            </a:r>
            <a:r>
              <a:rPr lang="en-US" sz="1400" b="1" dirty="0" smtClean="0"/>
              <a:t>Promoting Healthy Development Survey</a:t>
            </a:r>
            <a:r>
              <a:rPr lang="en-US" sz="1400" dirty="0" smtClean="0"/>
              <a:t> (PHDS), an online parent-completed tool that yields automated quality reports with 8 nationally endorsed quality indicators from aggregated parent responses </a:t>
            </a:r>
          </a:p>
          <a:p>
            <a:r>
              <a:rPr lang="en-US" sz="1400" dirty="0" smtClean="0"/>
              <a:t>Use the WVP to help meet Meaningful Use requirements (still under development)</a:t>
            </a:r>
          </a:p>
          <a:p>
            <a:r>
              <a:rPr lang="en-US" sz="1400" dirty="0" smtClean="0"/>
              <a:t>Use the WVP for Maintenance of Certification (still under development)</a:t>
            </a:r>
            <a:endParaRPr lang="en-US" sz="1400" dirty="0"/>
          </a:p>
        </p:txBody>
      </p:sp>
      <p:sp>
        <p:nvSpPr>
          <p:cNvPr id="5" name="Slide Number Placeholder 4"/>
          <p:cNvSpPr>
            <a:spLocks noGrp="1"/>
          </p:cNvSpPr>
          <p:nvPr>
            <p:ph type="sldNum" sz="quarter" idx="12"/>
          </p:nvPr>
        </p:nvSpPr>
        <p:spPr>
          <a:xfrm>
            <a:off x="8072375" y="6557480"/>
            <a:ext cx="1066800" cy="329184"/>
          </a:xfrm>
        </p:spPr>
        <p:txBody>
          <a:bodyPr/>
          <a:lstStyle/>
          <a:p>
            <a:fld id="{0CFEC368-1D7A-4F81-ABF6-AE0E36BAF64C}" type="slidenum">
              <a:rPr lang="en-US" smtClean="0">
                <a:solidFill>
                  <a:schemeClr val="tx1"/>
                </a:solidFill>
              </a:rPr>
              <a:pPr/>
              <a:t>36</a:t>
            </a:fld>
            <a:endParaRPr lang="en-US" dirty="0">
              <a:solidFill>
                <a:schemeClr val="tx1"/>
              </a:solidFill>
            </a:endParaRPr>
          </a:p>
        </p:txBody>
      </p:sp>
      <p:sp>
        <p:nvSpPr>
          <p:cNvPr id="7"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9" name="Footer Placeholder 3"/>
          <p:cNvSpPr>
            <a:spLocks noGrp="1"/>
          </p:cNvSpPr>
          <p:nvPr>
            <p:ph type="ftr" sz="quarter" idx="11"/>
          </p:nvPr>
        </p:nvSpPr>
        <p:spPr>
          <a:xfrm>
            <a:off x="3379806" y="6557480"/>
            <a:ext cx="4780344" cy="329184"/>
          </a:xfrm>
        </p:spPr>
        <p:txBody>
          <a:bodyPr/>
          <a:lstStyle/>
          <a:p>
            <a:pPr algn="r"/>
            <a:r>
              <a:rPr lang="en-US" sz="1400" dirty="0" smtClean="0">
                <a:solidFill>
                  <a:schemeClr val="tx1"/>
                </a:solidFill>
              </a:rPr>
              <a:t>Engaging Parents as Improvement Partners, April, 2013    |</a:t>
            </a:r>
            <a:endParaRPr lang="en-US" sz="1400" dirty="0">
              <a:solidFill>
                <a:schemeClr val="tx1"/>
              </a:solidFill>
            </a:endParaRPr>
          </a:p>
        </p:txBody>
      </p:sp>
    </p:spTree>
    <p:extLst>
      <p:ext uri="{BB962C8B-B14F-4D97-AF65-F5344CB8AC3E}">
        <p14:creationId xmlns:p14="http://schemas.microsoft.com/office/powerpoint/2010/main" xmlns="" val="2879693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r>
              <a:rPr lang="en-US" dirty="0" smtClean="0"/>
              <a:t>User Sign-Up Form</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37</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pic>
        <p:nvPicPr>
          <p:cNvPr id="19457" name="Picture 1"/>
          <p:cNvPicPr>
            <a:picLocks noChangeAspect="1" noChangeArrowheads="1"/>
          </p:cNvPicPr>
          <p:nvPr/>
        </p:nvPicPr>
        <p:blipFill>
          <a:blip r:embed="rId4" cstate="print"/>
          <a:srcRect/>
          <a:stretch>
            <a:fillRect/>
          </a:stretch>
        </p:blipFill>
        <p:spPr bwMode="auto">
          <a:xfrm>
            <a:off x="1499616" y="1551860"/>
            <a:ext cx="5166360" cy="5116887"/>
          </a:xfrm>
          <a:prstGeom prst="rect">
            <a:avLst/>
          </a:prstGeom>
          <a:noFill/>
          <a:ln w="9525">
            <a:solidFill>
              <a:schemeClr val="tx1"/>
            </a:solidFill>
            <a:miter lim="800000"/>
            <a:headEnd/>
            <a:tailEnd/>
          </a:ln>
        </p:spPr>
      </p:pic>
      <p:sp>
        <p:nvSpPr>
          <p:cNvPr id="10" name="Footer Placeholder 5"/>
          <p:cNvSpPr>
            <a:spLocks noGrp="1"/>
          </p:cNvSpPr>
          <p:nvPr>
            <p:ph type="ftr" sz="quarter" idx="11"/>
          </p:nvPr>
        </p:nvSpPr>
        <p:spPr>
          <a:xfrm>
            <a:off x="6309360" y="6117336"/>
            <a:ext cx="2100306" cy="66851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11" name="TextBox 10"/>
          <p:cNvSpPr txBox="1"/>
          <p:nvPr/>
        </p:nvSpPr>
        <p:spPr>
          <a:xfrm>
            <a:off x="4581525" y="1244084"/>
            <a:ext cx="4333875" cy="307777"/>
          </a:xfrm>
          <a:prstGeom prst="rect">
            <a:avLst/>
          </a:prstGeom>
          <a:noFill/>
        </p:spPr>
        <p:txBody>
          <a:bodyPr wrap="square" rtlCol="0">
            <a:spAutoFit/>
          </a:bodyPr>
          <a:lstStyle/>
          <a:p>
            <a:r>
              <a:rPr lang="en-US" sz="1400" dirty="0" smtClean="0"/>
              <a:t>Available at wellvisitplanner.org/ Providers/Default.aspx</a:t>
            </a:r>
            <a:endParaRPr lang="en-US" sz="1400" dirty="0"/>
          </a:p>
        </p:txBody>
      </p:sp>
    </p:spTree>
    <p:extLst>
      <p:ext uri="{BB962C8B-B14F-4D97-AF65-F5344CB8AC3E}">
        <p14:creationId xmlns:p14="http://schemas.microsoft.com/office/powerpoint/2010/main" xmlns="" val="2735425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9432"/>
            <a:ext cx="8229600" cy="990600"/>
          </a:xfrm>
        </p:spPr>
        <p:txBody>
          <a:bodyPr>
            <a:normAutofit/>
          </a:bodyPr>
          <a:lstStyle/>
          <a:p>
            <a:r>
              <a:rPr lang="en-US" dirty="0" smtClean="0"/>
              <a:t>Practice-Based Implementation Toolkit</a:t>
            </a:r>
            <a:endParaRPr lang="en-US" dirty="0"/>
          </a:p>
        </p:txBody>
      </p:sp>
      <p:sp>
        <p:nvSpPr>
          <p:cNvPr id="4" name="Footer Placeholder 3"/>
          <p:cNvSpPr>
            <a:spLocks noGrp="1"/>
          </p:cNvSpPr>
          <p:nvPr>
            <p:ph type="ftr" sz="quarter" idx="11"/>
          </p:nvPr>
        </p:nvSpPr>
        <p:spPr>
          <a:xfrm>
            <a:off x="3886200" y="6477000"/>
            <a:ext cx="4114800" cy="329184"/>
          </a:xfrm>
        </p:spPr>
        <p:txBody>
          <a:bodyPr/>
          <a:lstStyle/>
          <a:p>
            <a:pPr algn="r"/>
            <a:r>
              <a:rPr lang="en-US" dirty="0" smtClean="0">
                <a:solidFill>
                  <a:schemeClr val="tx1"/>
                </a:solidFill>
              </a:rPr>
              <a:t>Engaging Parents as Improvement Partners, April, 2013    |</a:t>
            </a:r>
            <a:endParaRPr lang="en-US" dirty="0">
              <a:solidFill>
                <a:schemeClr val="tx1"/>
              </a:solidFill>
            </a:endParaRPr>
          </a:p>
        </p:txBody>
      </p:sp>
      <p:sp>
        <p:nvSpPr>
          <p:cNvPr id="5" name="Slide Number Placeholder 4"/>
          <p:cNvSpPr>
            <a:spLocks noGrp="1"/>
          </p:cNvSpPr>
          <p:nvPr>
            <p:ph type="sldNum" sz="quarter" idx="12"/>
          </p:nvPr>
        </p:nvSpPr>
        <p:spPr>
          <a:xfrm>
            <a:off x="8077200" y="6477000"/>
            <a:ext cx="1066800" cy="329184"/>
          </a:xfrm>
        </p:spPr>
        <p:txBody>
          <a:bodyPr/>
          <a:lstStyle/>
          <a:p>
            <a:fld id="{0CFEC368-1D7A-4F81-ABF6-AE0E36BAF64C}" type="slidenum">
              <a:rPr lang="en-US" smtClean="0">
                <a:solidFill>
                  <a:schemeClr val="tx1"/>
                </a:solidFill>
              </a:rPr>
              <a:pPr/>
              <a:t>38</a:t>
            </a:fld>
            <a:endParaRPr lang="en-US" dirty="0">
              <a:solidFill>
                <a:schemeClr val="tx1"/>
              </a:solidFill>
            </a:endParaRPr>
          </a:p>
        </p:txBody>
      </p:sp>
      <p:sp>
        <p:nvSpPr>
          <p:cNvPr id="6"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13" name="Content Placeholder 12"/>
          <p:cNvSpPr>
            <a:spLocks noGrp="1"/>
          </p:cNvSpPr>
          <p:nvPr>
            <p:ph idx="1"/>
          </p:nvPr>
        </p:nvSpPr>
        <p:spPr>
          <a:xfrm>
            <a:off x="4430314" y="1650936"/>
            <a:ext cx="4622830" cy="4876800"/>
          </a:xfrm>
        </p:spPr>
        <p:txBody>
          <a:bodyPr>
            <a:normAutofit fontScale="92500"/>
          </a:bodyPr>
          <a:lstStyle/>
          <a:p>
            <a:r>
              <a:rPr lang="en-US" dirty="0" smtClean="0"/>
              <a:t>Overview of the tool</a:t>
            </a:r>
          </a:p>
          <a:p>
            <a:r>
              <a:rPr lang="en-US" dirty="0" smtClean="0"/>
              <a:t>Engaging the practice team </a:t>
            </a:r>
          </a:p>
          <a:p>
            <a:pPr lvl="1"/>
            <a:r>
              <a:rPr lang="en-US" dirty="0" smtClean="0"/>
              <a:t>Example Focus Groups, staff and provider surveys, meeting agendas and presentation materials </a:t>
            </a:r>
          </a:p>
          <a:p>
            <a:pPr lvl="1"/>
            <a:r>
              <a:rPr lang="en-US" dirty="0" smtClean="0"/>
              <a:t>Time Tables and Check Lists</a:t>
            </a:r>
          </a:p>
          <a:p>
            <a:pPr lvl="1"/>
            <a:r>
              <a:rPr lang="en-US" dirty="0" smtClean="0"/>
              <a:t>Office Flow Diagrams and Analysis </a:t>
            </a:r>
          </a:p>
          <a:p>
            <a:pPr lvl="1"/>
            <a:r>
              <a:rPr lang="en-US" dirty="0" smtClean="0"/>
              <a:t>Handling the cultural </a:t>
            </a:r>
            <a:r>
              <a:rPr lang="en-US" dirty="0"/>
              <a:t>s</a:t>
            </a:r>
            <a:r>
              <a:rPr lang="en-US" dirty="0" smtClean="0"/>
              <a:t>hift represented by patient engagement; sample scripts to invite and engage parents</a:t>
            </a:r>
          </a:p>
          <a:p>
            <a:r>
              <a:rPr lang="en-US" dirty="0" smtClean="0"/>
              <a:t>Resources</a:t>
            </a:r>
          </a:p>
          <a:p>
            <a:pPr lvl="1"/>
            <a:r>
              <a:rPr lang="en-US" dirty="0" smtClean="0"/>
              <a:t>Flyers, Post Cards and Communication Materials</a:t>
            </a:r>
          </a:p>
          <a:p>
            <a:pPr lvl="1"/>
            <a:r>
              <a:rPr lang="en-US" dirty="0" smtClean="0"/>
              <a:t>Presentations, videos, etc.</a:t>
            </a:r>
          </a:p>
          <a:p>
            <a:endParaRPr lang="en-US" dirty="0" smtClean="0"/>
          </a:p>
          <a:p>
            <a:pPr lvl="1"/>
            <a:endParaRPr lang="en-US" dirty="0" smtClean="0"/>
          </a:p>
        </p:txBody>
      </p:sp>
      <p:pic>
        <p:nvPicPr>
          <p:cNvPr id="20483" name="Picture 3"/>
          <p:cNvPicPr>
            <a:picLocks noChangeAspect="1" noChangeArrowheads="1"/>
          </p:cNvPicPr>
          <p:nvPr/>
        </p:nvPicPr>
        <p:blipFill>
          <a:blip r:embed="rId3" cstate="print"/>
          <a:srcRect/>
          <a:stretch>
            <a:fillRect/>
          </a:stretch>
        </p:blipFill>
        <p:spPr bwMode="auto">
          <a:xfrm>
            <a:off x="292608" y="1701672"/>
            <a:ext cx="4014138" cy="4775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0"/>
            <a:ext cx="8229600" cy="990600"/>
          </a:xfrm>
        </p:spPr>
        <p:txBody>
          <a:bodyPr>
            <a:normAutofit fontScale="90000"/>
          </a:bodyPr>
          <a:lstStyle/>
          <a:p>
            <a:r>
              <a:rPr lang="en-US" sz="3200" dirty="0" smtClean="0"/>
              <a:t>Requirements for each WVP implementation option</a:t>
            </a:r>
            <a:endParaRPr lang="en-US" sz="3200"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39</a:t>
            </a:fld>
            <a:endParaRPr lang="en-US" dirty="0">
              <a:solidFill>
                <a:schemeClr val="bg2">
                  <a:lumMod val="10000"/>
                </a:scheme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3895217141"/>
              </p:ext>
            </p:extLst>
          </p:nvPr>
        </p:nvGraphicFramePr>
        <p:xfrm>
          <a:off x="285752" y="1358900"/>
          <a:ext cx="8724897" cy="5419146"/>
        </p:xfrm>
        <a:graphic>
          <a:graphicData uri="http://schemas.openxmlformats.org/drawingml/2006/table">
            <a:tbl>
              <a:tblPr firstRow="1" bandRow="1">
                <a:tableStyleId>{5C22544A-7EE6-4342-B048-85BDC9FD1C3A}</a:tableStyleId>
              </a:tblPr>
              <a:tblGrid>
                <a:gridCol w="1838769"/>
                <a:gridCol w="1147688"/>
                <a:gridCol w="1147688"/>
                <a:gridCol w="1147688"/>
                <a:gridCol w="1147688"/>
                <a:gridCol w="1147688"/>
                <a:gridCol w="1147688"/>
              </a:tblGrid>
              <a:tr h="330871">
                <a:tc>
                  <a:txBody>
                    <a:bodyPr/>
                    <a:lstStyle/>
                    <a:p>
                      <a:endParaRPr lang="en-US" dirty="0"/>
                    </a:p>
                  </a:txBody>
                  <a:tcPr>
                    <a:noFill/>
                  </a:tcPr>
                </a:tc>
                <a:tc gridSpan="6">
                  <a:txBody>
                    <a:bodyPr/>
                    <a:lstStyle/>
                    <a:p>
                      <a:pPr algn="ctr"/>
                      <a:r>
                        <a:rPr lang="en-US" dirty="0" smtClean="0"/>
                        <a:t>Implementation Options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tr>
              <a:tr h="909895">
                <a:tc>
                  <a:txBody>
                    <a:bodyPr/>
                    <a:lstStyle/>
                    <a:p>
                      <a:pPr algn="l"/>
                      <a:endParaRPr lang="en-US" sz="1200" b="1" dirty="0" smtClean="0"/>
                    </a:p>
                    <a:p>
                      <a:pPr algn="l"/>
                      <a:r>
                        <a:rPr lang="en-US" sz="1200" b="1" baseline="0" dirty="0" smtClean="0"/>
                        <a:t>    </a:t>
                      </a:r>
                    </a:p>
                    <a:p>
                      <a:pPr algn="l"/>
                      <a:endParaRPr lang="en-US" sz="1200" b="1" u="sng" baseline="0" dirty="0" smtClean="0"/>
                    </a:p>
                    <a:p>
                      <a:pPr algn="ctr"/>
                      <a:r>
                        <a:rPr lang="en-US" sz="1400" b="1" u="sng" dirty="0" smtClean="0"/>
                        <a:t>Requirements</a:t>
                      </a:r>
                      <a:r>
                        <a:rPr lang="en-US" sz="1200" b="1" dirty="0" smtClean="0"/>
                        <a:t> </a:t>
                      </a:r>
                      <a:endParaRPr lang="en-US" sz="1200" b="1" dirty="0"/>
                    </a:p>
                  </a:txBody>
                  <a:tcPr/>
                </a:tc>
                <a:tc>
                  <a:txBody>
                    <a:bodyPr/>
                    <a:lstStyle/>
                    <a:p>
                      <a:pPr algn="ctr"/>
                      <a:r>
                        <a:rPr lang="en-US" sz="1200" b="1" dirty="0" smtClean="0"/>
                        <a:t>Public Use Site WVP</a:t>
                      </a:r>
                      <a:endParaRPr lang="en-US" sz="1200" b="1" dirty="0"/>
                    </a:p>
                  </a:txBody>
                  <a:tcPr/>
                </a:tc>
                <a:tc>
                  <a:txBody>
                    <a:bodyPr/>
                    <a:lstStyle/>
                    <a:p>
                      <a:pPr algn="ctr"/>
                      <a:r>
                        <a:rPr lang="en-US" sz="1200" b="1" dirty="0" smtClean="0"/>
                        <a:t>Unique Clinic</a:t>
                      </a:r>
                      <a:r>
                        <a:rPr lang="en-US" sz="1200" b="1" baseline="0" dirty="0" smtClean="0"/>
                        <a:t> URL for WVP</a:t>
                      </a:r>
                      <a:endParaRPr lang="en-US" sz="1200" b="1" dirty="0"/>
                    </a:p>
                  </a:txBody>
                  <a:tcPr/>
                </a:tc>
                <a:tc>
                  <a:txBody>
                    <a:bodyPr/>
                    <a:lstStyle/>
                    <a:p>
                      <a:pPr algn="ctr"/>
                      <a:r>
                        <a:rPr lang="en-US" sz="1200" b="1" dirty="0" smtClean="0"/>
                        <a:t>Site-specific</a:t>
                      </a:r>
                      <a:r>
                        <a:rPr lang="en-US" sz="1200" b="1" baseline="0" dirty="0" smtClean="0"/>
                        <a:t> URL</a:t>
                      </a:r>
                      <a:r>
                        <a:rPr lang="en-US" sz="1200" b="1" smtClean="0"/>
                        <a:t>,</a:t>
                      </a:r>
                      <a:r>
                        <a:rPr lang="en-US" sz="1200" b="1" baseline="0" smtClean="0"/>
                        <a:t> Branding</a:t>
                      </a:r>
                      <a:endParaRPr lang="en-US" sz="1200" b="1" dirty="0"/>
                    </a:p>
                  </a:txBody>
                  <a:tcPr/>
                </a:tc>
                <a:tc>
                  <a:txBody>
                    <a:bodyPr/>
                    <a:lstStyle/>
                    <a:p>
                      <a:pPr algn="ctr"/>
                      <a:r>
                        <a:rPr lang="en-US" sz="1200" b="1" dirty="0" smtClean="0"/>
                        <a:t>Site specific URL with</a:t>
                      </a:r>
                      <a:r>
                        <a:rPr lang="en-US" sz="1200" b="1" baseline="0" dirty="0" smtClean="0"/>
                        <a:t> customized content</a:t>
                      </a:r>
                      <a:endParaRPr lang="en-US" sz="1200" b="1" dirty="0"/>
                    </a:p>
                  </a:txBody>
                  <a:tcPr/>
                </a:tc>
                <a:tc>
                  <a:txBody>
                    <a:bodyPr/>
                    <a:lstStyle/>
                    <a:p>
                      <a:pPr algn="ctr"/>
                      <a:r>
                        <a:rPr lang="en-US" sz="1200" b="1" baseline="0" dirty="0" smtClean="0"/>
                        <a:t>EHR Integration of Visit Guides (PDF)</a:t>
                      </a:r>
                      <a:endParaRPr lang="en-US" sz="1200" b="1" dirty="0"/>
                    </a:p>
                  </a:txBody>
                  <a:tcPr/>
                </a:tc>
                <a:tc>
                  <a:txBody>
                    <a:bodyPr/>
                    <a:lstStyle/>
                    <a:p>
                      <a:pPr algn="ctr"/>
                      <a:r>
                        <a:rPr lang="en-US" sz="1200" b="1" dirty="0" smtClean="0"/>
                        <a:t>Full EHR</a:t>
                      </a:r>
                      <a:r>
                        <a:rPr lang="en-US" sz="1200" b="1" baseline="0" dirty="0" smtClean="0"/>
                        <a:t> Integration Module</a:t>
                      </a:r>
                      <a:endParaRPr lang="en-US" sz="1200" b="1" dirty="0"/>
                    </a:p>
                  </a:txBody>
                  <a:tcPr/>
                </a:tc>
              </a:tr>
              <a:tr h="799605">
                <a:tc>
                  <a:txBody>
                    <a:bodyPr/>
                    <a:lstStyle/>
                    <a:p>
                      <a:r>
                        <a:rPr lang="en-US" sz="1200" b="1" dirty="0" smtClean="0"/>
                        <a:t>Engage Staff </a:t>
                      </a:r>
                      <a:r>
                        <a:rPr lang="en-US" sz="1000" b="1" dirty="0" smtClean="0"/>
                        <a:t>(Develop culture of engagement, momentum and office champions)</a:t>
                      </a:r>
                      <a:endParaRPr lang="en-US" sz="1000" b="1" dirty="0"/>
                    </a:p>
                  </a:txBody>
                  <a:tcPr>
                    <a:solidFill>
                      <a:schemeClr val="bg2"/>
                    </a:solidFill>
                  </a:tcPr>
                </a:tc>
                <a:tc>
                  <a:txBody>
                    <a:bodyPr/>
                    <a:lstStyle/>
                    <a:p>
                      <a:pPr marL="0" algn="ctr" defTabSz="914400" rtl="0" eaLnBrk="1" latinLnBrk="0" hangingPunct="1"/>
                      <a:r>
                        <a:rPr lang="en-US" sz="2000" b="1" kern="1200" dirty="0" smtClean="0">
                          <a:solidFill>
                            <a:schemeClr val="dk1"/>
                          </a:solidFill>
                          <a:latin typeface="+mn-lt"/>
                          <a:ea typeface="+mn-ea"/>
                          <a:cs typeface="+mn-cs"/>
                        </a:rPr>
                        <a:t>X</a:t>
                      </a:r>
                    </a:p>
                    <a:p>
                      <a:pPr marL="0" algn="ctr" defTabSz="914400" rtl="0" eaLnBrk="1" latinLnBrk="0" hangingPunct="1"/>
                      <a:endParaRPr lang="en-US" sz="2000" b="1" kern="1200" dirty="0" smtClean="0">
                        <a:solidFill>
                          <a:schemeClr val="dk1"/>
                        </a:solidFill>
                        <a:latin typeface="+mn-lt"/>
                        <a:ea typeface="+mn-ea"/>
                        <a:cs typeface="+mn-cs"/>
                      </a:endParaRP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mn-lt"/>
                          <a:ea typeface="+mn-ea"/>
                          <a:cs typeface="+mn-cs"/>
                        </a:rPr>
                        <a:t>X</a:t>
                      </a:r>
                    </a:p>
                    <a:p>
                      <a:pPr marL="0" algn="ctr" defTabSz="914400" rtl="0" eaLnBrk="1" latinLnBrk="0" hangingPunct="1"/>
                      <a:endParaRPr lang="en-US" sz="2000" b="1" kern="1200" dirty="0" smtClean="0">
                        <a:solidFill>
                          <a:schemeClr val="dk1"/>
                        </a:solidFill>
                        <a:latin typeface="+mn-lt"/>
                        <a:ea typeface="+mn-ea"/>
                        <a:cs typeface="+mn-cs"/>
                      </a:endParaRP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mn-lt"/>
                          <a:ea typeface="+mn-ea"/>
                          <a:cs typeface="+mn-cs"/>
                        </a:rPr>
                        <a:t>X</a:t>
                      </a:r>
                    </a:p>
                    <a:p>
                      <a:pPr marL="0" algn="ctr" defTabSz="914400" rtl="0" eaLnBrk="1" latinLnBrk="0" hangingPunct="1"/>
                      <a:endParaRPr lang="en-US" sz="2000" b="1" kern="1200" dirty="0" smtClean="0">
                        <a:solidFill>
                          <a:schemeClr val="dk1"/>
                        </a:solidFill>
                        <a:latin typeface="+mn-lt"/>
                        <a:ea typeface="+mn-ea"/>
                        <a:cs typeface="+mn-cs"/>
                      </a:endParaRP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mn-lt"/>
                          <a:ea typeface="+mn-ea"/>
                          <a:cs typeface="+mn-cs"/>
                        </a:rPr>
                        <a:t>X</a:t>
                      </a:r>
                    </a:p>
                    <a:p>
                      <a:pPr marL="0" algn="ctr" defTabSz="914400" rtl="0" eaLnBrk="1" latinLnBrk="0" hangingPunct="1"/>
                      <a:endParaRPr lang="en-US" sz="2000" b="1" kern="1200" dirty="0" smtClean="0">
                        <a:solidFill>
                          <a:schemeClr val="dk1"/>
                        </a:solidFill>
                        <a:latin typeface="+mn-lt"/>
                        <a:ea typeface="+mn-ea"/>
                        <a:cs typeface="+mn-cs"/>
                      </a:endParaRP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mn-lt"/>
                          <a:ea typeface="+mn-ea"/>
                          <a:cs typeface="+mn-cs"/>
                        </a:rPr>
                        <a:t>X</a:t>
                      </a:r>
                    </a:p>
                    <a:p>
                      <a:pPr marL="0" algn="ctr" defTabSz="914400" rtl="0" eaLnBrk="1" latinLnBrk="0" hangingPunct="1"/>
                      <a:endParaRPr lang="en-US" sz="2000" b="1" kern="1200" dirty="0" smtClean="0">
                        <a:solidFill>
                          <a:schemeClr val="dk1"/>
                        </a:solidFill>
                        <a:latin typeface="+mn-lt"/>
                        <a:ea typeface="+mn-ea"/>
                        <a:cs typeface="+mn-cs"/>
                      </a:endParaRPr>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dk1"/>
                          </a:solidFill>
                          <a:latin typeface="+mn-lt"/>
                          <a:ea typeface="+mn-ea"/>
                          <a:cs typeface="+mn-cs"/>
                        </a:rPr>
                        <a:t>X</a:t>
                      </a:r>
                    </a:p>
                    <a:p>
                      <a:pPr marL="0" algn="ctr" defTabSz="914400" rtl="0" eaLnBrk="1" latinLnBrk="0" hangingPunct="1"/>
                      <a:endParaRPr lang="en-US" sz="2000" b="1" kern="1200" dirty="0" smtClean="0">
                        <a:solidFill>
                          <a:schemeClr val="dk1"/>
                        </a:solidFill>
                        <a:latin typeface="+mn-lt"/>
                        <a:ea typeface="+mn-ea"/>
                        <a:cs typeface="+mn-cs"/>
                      </a:endParaRPr>
                    </a:p>
                  </a:txBody>
                  <a:tcPr>
                    <a:solidFill>
                      <a:schemeClr val="bg2"/>
                    </a:solidFill>
                  </a:tcPr>
                </a:tc>
              </a:tr>
              <a:tr h="523879">
                <a:tc>
                  <a:txBody>
                    <a:bodyPr/>
                    <a:lstStyle/>
                    <a:p>
                      <a:r>
                        <a:rPr lang="en-US" sz="1200" b="1" dirty="0" smtClean="0"/>
                        <a:t>Engage</a:t>
                      </a:r>
                      <a:r>
                        <a:rPr lang="en-US" sz="1200" b="1" baseline="0" dirty="0" smtClean="0"/>
                        <a:t> patients </a:t>
                      </a:r>
                      <a:r>
                        <a:rPr lang="en-US" sz="1000" b="1" baseline="0" dirty="0" smtClean="0"/>
                        <a:t>(Develop posters and engagement materials)</a:t>
                      </a:r>
                      <a:endParaRPr lang="en-US" sz="1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r>
              <a:tr h="661742">
                <a:tc>
                  <a:txBody>
                    <a:bodyPr/>
                    <a:lstStyle/>
                    <a:p>
                      <a:r>
                        <a:rPr lang="en-US" sz="1200" b="1" dirty="0" smtClean="0"/>
                        <a:t>Office Flow (</a:t>
                      </a:r>
                      <a:r>
                        <a:rPr lang="en-US" sz="1000" b="1" dirty="0" smtClean="0"/>
                        <a:t>Work to include engagement into</a:t>
                      </a:r>
                      <a:r>
                        <a:rPr lang="en-US" sz="1000" b="1" baseline="0" dirty="0" smtClean="0"/>
                        <a:t> flow of well-child visits)</a:t>
                      </a:r>
                      <a:endParaRPr lang="en-US" sz="1000" b="1" dirty="0"/>
                    </a:p>
                  </a:txBody>
                  <a:tcPr>
                    <a:solidFill>
                      <a:schemeClr val="bg2"/>
                    </a:solidFill>
                  </a:tcPr>
                </a:tc>
                <a:tc>
                  <a:txBody>
                    <a:bodyPr/>
                    <a:lstStyle/>
                    <a:p>
                      <a:pPr algn="ctr"/>
                      <a:r>
                        <a:rPr lang="en-US" sz="2000" b="1" dirty="0" smtClean="0"/>
                        <a:t>X</a:t>
                      </a:r>
                      <a:endParaRPr lang="en-US" sz="2000" b="1" dirty="0"/>
                    </a:p>
                  </a:txBody>
                  <a:tcPr>
                    <a:solidFill>
                      <a:schemeClr val="bg2"/>
                    </a:solidFill>
                  </a:tcPr>
                </a:tc>
                <a:tc>
                  <a:txBody>
                    <a:bodyPr/>
                    <a:lstStyle/>
                    <a:p>
                      <a:pPr algn="ctr"/>
                      <a:r>
                        <a:rPr lang="en-US" sz="2000" b="1" dirty="0" smtClean="0"/>
                        <a:t>X</a:t>
                      </a:r>
                      <a:endParaRPr lang="en-US" sz="2000" b="1" dirty="0"/>
                    </a:p>
                  </a:txBody>
                  <a:tcPr>
                    <a:solidFill>
                      <a:schemeClr val="bg2"/>
                    </a:solidFill>
                  </a:tcPr>
                </a:tc>
                <a:tc>
                  <a:txBody>
                    <a:bodyPr/>
                    <a:lstStyle/>
                    <a:p>
                      <a:pPr algn="ctr"/>
                      <a:r>
                        <a:rPr lang="en-US" sz="2000" b="1" dirty="0" smtClean="0"/>
                        <a:t>X</a:t>
                      </a:r>
                      <a:endParaRPr lang="en-US" sz="2000" b="1" dirty="0"/>
                    </a:p>
                  </a:txBody>
                  <a:tcPr>
                    <a:solidFill>
                      <a:schemeClr val="bg2"/>
                    </a:solidFill>
                  </a:tcPr>
                </a:tc>
                <a:tc>
                  <a:txBody>
                    <a:bodyPr/>
                    <a:lstStyle/>
                    <a:p>
                      <a:pPr algn="ctr"/>
                      <a:r>
                        <a:rPr lang="en-US" sz="2000" b="1" dirty="0" smtClean="0"/>
                        <a:t>X</a:t>
                      </a:r>
                      <a:endParaRPr lang="en-US" sz="2000" b="1" dirty="0"/>
                    </a:p>
                  </a:txBody>
                  <a:tcPr>
                    <a:solidFill>
                      <a:schemeClr val="bg2"/>
                    </a:solidFill>
                  </a:tcPr>
                </a:tc>
                <a:tc>
                  <a:txBody>
                    <a:bodyPr/>
                    <a:lstStyle/>
                    <a:p>
                      <a:pPr algn="ctr"/>
                      <a:r>
                        <a:rPr lang="en-US" sz="2000" b="1" dirty="0" smtClean="0"/>
                        <a:t>X</a:t>
                      </a:r>
                      <a:endParaRPr lang="en-US" sz="2000" b="1" dirty="0"/>
                    </a:p>
                  </a:txBody>
                  <a:tcPr>
                    <a:solidFill>
                      <a:schemeClr val="bg2"/>
                    </a:solidFill>
                  </a:tcPr>
                </a:tc>
                <a:tc>
                  <a:txBody>
                    <a:bodyPr/>
                    <a:lstStyle/>
                    <a:p>
                      <a:pPr algn="ctr"/>
                      <a:r>
                        <a:rPr lang="en-US" sz="2000" b="1" dirty="0" smtClean="0"/>
                        <a:t>X</a:t>
                      </a:r>
                      <a:endParaRPr lang="en-US" sz="2000" b="1" dirty="0"/>
                    </a:p>
                  </a:txBody>
                  <a:tcPr>
                    <a:solidFill>
                      <a:schemeClr val="bg2"/>
                    </a:solidFill>
                  </a:tcPr>
                </a:tc>
              </a:tr>
              <a:tr h="579024">
                <a:tc>
                  <a:txBody>
                    <a:bodyPr/>
                    <a:lstStyle/>
                    <a:p>
                      <a:r>
                        <a:rPr lang="en-US" sz="1200" b="1" dirty="0" smtClean="0"/>
                        <a:t>Develop EHR</a:t>
                      </a:r>
                      <a:r>
                        <a:rPr lang="en-US" sz="1200" b="1" baseline="0" dirty="0" smtClean="0"/>
                        <a:t> system  for inclusion of PDF</a:t>
                      </a:r>
                      <a:endParaRPr lang="en-US" sz="1200" b="1"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c>
                  <a:txBody>
                    <a:bodyPr/>
                    <a:lstStyle/>
                    <a:p>
                      <a:pPr algn="ctr"/>
                      <a:endParaRPr lang="en-US" sz="2000" b="1" dirty="0"/>
                    </a:p>
                  </a:txBody>
                  <a:tcPr>
                    <a:solidFill>
                      <a:schemeClr val="tx2">
                        <a:lumMod val="20000"/>
                        <a:lumOff val="80000"/>
                      </a:schemeClr>
                    </a:solidFill>
                  </a:tcPr>
                </a:tc>
              </a:tr>
              <a:tr h="579024">
                <a:tc>
                  <a:txBody>
                    <a:bodyPr/>
                    <a:lstStyle/>
                    <a:p>
                      <a:r>
                        <a:rPr lang="en-US" sz="1200" b="1" dirty="0" smtClean="0"/>
                        <a:t>Develop</a:t>
                      </a:r>
                      <a:r>
                        <a:rPr lang="en-US" sz="1200" b="1" baseline="0" dirty="0" smtClean="0"/>
                        <a:t> EHR system for manual import of HL7 file</a:t>
                      </a:r>
                      <a:endParaRPr lang="en-US" sz="1200" b="1"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b="1" dirty="0"/>
                    </a:p>
                  </a:txBody>
                  <a:tcP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X</a:t>
                      </a:r>
                    </a:p>
                    <a:p>
                      <a:pPr algn="ctr"/>
                      <a:endParaRPr lang="en-US" sz="2000" b="1" dirty="0"/>
                    </a:p>
                  </a:txBody>
                  <a:tcPr>
                    <a:solidFill>
                      <a:schemeClr val="bg2"/>
                    </a:solidFill>
                  </a:tcPr>
                </a:tc>
              </a:tr>
              <a:tr h="744460">
                <a:tc>
                  <a:txBody>
                    <a:bodyPr/>
                    <a:lstStyle/>
                    <a:p>
                      <a:r>
                        <a:rPr lang="en-US" sz="1200" b="1" dirty="0" smtClean="0"/>
                        <a:t>Develop</a:t>
                      </a:r>
                      <a:r>
                        <a:rPr lang="en-US" sz="1200" b="1" baseline="0" dirty="0" smtClean="0"/>
                        <a:t> EHR forms for full automated integration of data into visit</a:t>
                      </a:r>
                      <a:endParaRPr lang="en-US" sz="1200" b="1"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dirty="0"/>
                    </a:p>
                  </a:txBody>
                  <a:tcPr>
                    <a:solidFill>
                      <a:schemeClr val="tx2">
                        <a:lumMod val="20000"/>
                        <a:lumOff val="80000"/>
                      </a:schemeClr>
                    </a:solidFill>
                  </a:tcPr>
                </a:tc>
                <a:tc>
                  <a:txBody>
                    <a:bodyPr/>
                    <a:lstStyle/>
                    <a:p>
                      <a:pPr algn="ctr"/>
                      <a:endParaRPr lang="en-US" sz="2000" b="1" dirty="0"/>
                    </a:p>
                  </a:txBody>
                  <a:tcPr>
                    <a:solidFill>
                      <a:schemeClr val="tx2">
                        <a:lumMod val="20000"/>
                        <a:lumOff val="80000"/>
                      </a:schemeClr>
                    </a:solidFill>
                  </a:tcPr>
                </a:tc>
                <a:tc>
                  <a:txBody>
                    <a:bodyPr/>
                    <a:lstStyle/>
                    <a:p>
                      <a:pPr algn="ctr"/>
                      <a:r>
                        <a:rPr lang="en-US" sz="2000" b="1" dirty="0" smtClean="0"/>
                        <a:t>X</a:t>
                      </a:r>
                      <a:endParaRPr lang="en-US" sz="2000" b="1" dirty="0"/>
                    </a:p>
                  </a:txBody>
                  <a:tcPr>
                    <a:solidFill>
                      <a:schemeClr val="tx2">
                        <a:lumMod val="20000"/>
                        <a:lumOff val="80000"/>
                      </a:schemeClr>
                    </a:solidFill>
                  </a:tcPr>
                </a:tc>
              </a:tr>
            </a:tbl>
          </a:graphicData>
        </a:graphic>
      </p:graphicFrame>
    </p:spTree>
    <p:extLst>
      <p:ext uri="{BB962C8B-B14F-4D97-AF65-F5344CB8AC3E}">
        <p14:creationId xmlns:p14="http://schemas.microsoft.com/office/powerpoint/2010/main" xmlns="" val="1097653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4</a:t>
            </a:fld>
            <a:endParaRPr lang="en-US"/>
          </a:p>
        </p:txBody>
      </p:sp>
      <p:pic>
        <p:nvPicPr>
          <p:cNvPr id="6" name="Picture 2"/>
          <p:cNvPicPr>
            <a:picLocks noChangeAspect="1" noChangeArrowheads="1"/>
          </p:cNvPicPr>
          <p:nvPr/>
        </p:nvPicPr>
        <p:blipFill>
          <a:blip r:embed="rId2" cstate="print"/>
          <a:srcRect l="6010" r="6522" b="2558"/>
          <a:stretch>
            <a:fillRect/>
          </a:stretch>
        </p:blipFill>
        <p:spPr bwMode="auto">
          <a:xfrm>
            <a:off x="914400" y="685800"/>
            <a:ext cx="7525512" cy="5793707"/>
          </a:xfrm>
          <a:prstGeom prst="rect">
            <a:avLst/>
          </a:prstGeom>
          <a:noFill/>
          <a:ln w="9525">
            <a:noFill/>
            <a:miter lim="800000"/>
            <a:headEnd/>
            <a:tailEnd/>
          </a:ln>
        </p:spPr>
      </p:pic>
    </p:spTree>
    <p:extLst>
      <p:ext uri="{BB962C8B-B14F-4D97-AF65-F5344CB8AC3E}">
        <p14:creationId xmlns:p14="http://schemas.microsoft.com/office/powerpoint/2010/main" xmlns="" val="16628080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r>
              <a:rPr lang="en-US" dirty="0" smtClean="0"/>
              <a:t>Office Flow</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355942" y="6456666"/>
            <a:ext cx="505372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40</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graphicFrame>
        <p:nvGraphicFramePr>
          <p:cNvPr id="10" name="Diagram 9"/>
          <p:cNvGraphicFramePr/>
          <p:nvPr>
            <p:extLst>
              <p:ext uri="{D42A27DB-BD31-4B8C-83A1-F6EECF244321}">
                <p14:modId xmlns:p14="http://schemas.microsoft.com/office/powerpoint/2010/main" xmlns="" val="312914338"/>
              </p:ext>
            </p:extLst>
          </p:nvPr>
        </p:nvGraphicFramePr>
        <p:xfrm>
          <a:off x="480725" y="1035130"/>
          <a:ext cx="8206075" cy="6772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435523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r>
              <a:rPr lang="en-US" dirty="0" smtClean="0"/>
              <a:t>The Cultural Shift</a:t>
            </a:r>
            <a:endParaRPr lang="en-US" dirty="0"/>
          </a:p>
        </p:txBody>
      </p:sp>
      <p:sp>
        <p:nvSpPr>
          <p:cNvPr id="3" name="Content Placeholder 2"/>
          <p:cNvSpPr>
            <a:spLocks noGrp="1"/>
          </p:cNvSpPr>
          <p:nvPr>
            <p:ph idx="1"/>
          </p:nvPr>
        </p:nvSpPr>
        <p:spPr>
          <a:xfrm>
            <a:off x="457200" y="1859940"/>
            <a:ext cx="4886325" cy="4244071"/>
          </a:xfrm>
        </p:spPr>
        <p:txBody>
          <a:bodyPr>
            <a:normAutofit lnSpcReduction="10000"/>
          </a:bodyPr>
          <a:lstStyle/>
          <a:p>
            <a:pPr lvl="1">
              <a:buFont typeface="Wingdings" charset="2"/>
              <a:buChar char="§"/>
            </a:pPr>
            <a:r>
              <a:rPr lang="en-US" sz="2400" dirty="0" smtClean="0"/>
              <a:t>Families may not be accustomed to being engaged, particularly </a:t>
            </a:r>
            <a:r>
              <a:rPr lang="en-US" sz="2400" i="1" dirty="0" smtClean="0"/>
              <a:t>prior</a:t>
            </a:r>
            <a:r>
              <a:rPr lang="en-US" sz="2400" dirty="0" smtClean="0"/>
              <a:t> to a visit</a:t>
            </a:r>
          </a:p>
          <a:p>
            <a:pPr lvl="1">
              <a:buFont typeface="Wingdings" charset="2"/>
              <a:buChar char="§"/>
            </a:pPr>
            <a:r>
              <a:rPr lang="en-US" sz="2400" dirty="0" smtClean="0"/>
              <a:t>A friendly office environment with posters about the desire and need for families to engage— “We need your participation!”</a:t>
            </a:r>
          </a:p>
          <a:p>
            <a:pPr lvl="1">
              <a:buFont typeface="Wingdings" charset="2"/>
              <a:buChar char="§"/>
            </a:pPr>
            <a:r>
              <a:rPr lang="en-US" sz="2400" dirty="0" smtClean="0"/>
              <a:t>Encouragement that doing the WVP ahead of time is best for the provider and the family, and the child will benefit</a:t>
            </a:r>
            <a:endParaRPr lang="en-US" sz="2400"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41</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pic>
        <p:nvPicPr>
          <p:cNvPr id="10" name="Picture 9"/>
          <p:cNvPicPr/>
          <p:nvPr/>
        </p:nvPicPr>
        <p:blipFill>
          <a:blip r:embed="rId4" cstate="print"/>
          <a:srcRect l="13645" t="29167" r="30109" b="23237"/>
          <a:stretch>
            <a:fillRect/>
          </a:stretch>
        </p:blipFill>
        <p:spPr bwMode="auto">
          <a:xfrm>
            <a:off x="7234177" y="903154"/>
            <a:ext cx="1710786" cy="1422240"/>
          </a:xfrm>
          <a:prstGeom prst="rect">
            <a:avLst/>
          </a:prstGeom>
          <a:noFill/>
          <a:ln w="9525">
            <a:noFill/>
            <a:miter lim="800000"/>
            <a:headEnd/>
            <a:tailEnd/>
          </a:ln>
        </p:spPr>
      </p:pic>
      <p:pic>
        <p:nvPicPr>
          <p:cNvPr id="3074" name="Picture 2" descr="X:\SOM\PEDS\CAHMI\Early Childhood\WellVisitPlanner\01_Public Use WVP website\PublicUseWebsiteMaterials\Public Use WVP Implementation Toolkit\Implementation Materials\WVP Poster.jpg"/>
          <p:cNvPicPr>
            <a:picLocks noChangeAspect="1" noChangeArrowheads="1"/>
          </p:cNvPicPr>
          <p:nvPr/>
        </p:nvPicPr>
        <p:blipFill>
          <a:blip r:embed="rId5" cstate="print"/>
          <a:srcRect/>
          <a:stretch>
            <a:fillRect/>
          </a:stretch>
        </p:blipFill>
        <p:spPr bwMode="auto">
          <a:xfrm>
            <a:off x="5613132" y="2390774"/>
            <a:ext cx="2843872" cy="4395076"/>
          </a:xfrm>
          <a:prstGeom prst="rect">
            <a:avLst/>
          </a:prstGeom>
          <a:noFill/>
          <a:ln>
            <a:solidFill>
              <a:schemeClr val="tx1"/>
            </a:solidFill>
          </a:ln>
        </p:spPr>
      </p:pic>
    </p:spTree>
    <p:extLst>
      <p:ext uri="{BB962C8B-B14F-4D97-AF65-F5344CB8AC3E}">
        <p14:creationId xmlns:p14="http://schemas.microsoft.com/office/powerpoint/2010/main" xmlns="" val="1027823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762000"/>
          </a:xfrm>
          <a:solidFill>
            <a:schemeClr val="tx2"/>
          </a:solidFill>
        </p:spPr>
        <p:txBody>
          <a:bodyPr>
            <a:normAutofit fontScale="90000"/>
          </a:bodyPr>
          <a:lstStyle/>
          <a:p>
            <a:r>
              <a:rPr lang="en-US" sz="2800" dirty="0" smtClean="0"/>
              <a:t>Putting it All Together:  An Online Package for pediatrician Maintenance of Certification</a:t>
            </a:r>
          </a:p>
        </p:txBody>
      </p:sp>
      <p:sp>
        <p:nvSpPr>
          <p:cNvPr id="4" name="Slide Number Placeholder 3"/>
          <p:cNvSpPr>
            <a:spLocks noGrp="1"/>
          </p:cNvSpPr>
          <p:nvPr>
            <p:ph type="sldNum" sz="quarter" idx="12"/>
          </p:nvPr>
        </p:nvSpPr>
        <p:spPr/>
        <p:txBody>
          <a:bodyPr/>
          <a:lstStyle/>
          <a:p>
            <a:pPr>
              <a:defRPr/>
            </a:pPr>
            <a:fld id="{5907BE5E-E717-4ADF-BCC7-B6FA1ADA68F6}" type="slidenum">
              <a:rPr lang="en-US" smtClean="0">
                <a:solidFill>
                  <a:schemeClr val="tx2"/>
                </a:solidFill>
              </a:rPr>
              <a:pPr>
                <a:defRPr/>
              </a:pPr>
              <a:t>42</a:t>
            </a:fld>
            <a:endParaRPr lang="en-US" dirty="0">
              <a:solidFill>
                <a:schemeClr val="tx2"/>
              </a:solidFill>
            </a:endParaRPr>
          </a:p>
        </p:txBody>
      </p:sp>
      <p:graphicFrame>
        <p:nvGraphicFramePr>
          <p:cNvPr id="14" name="Diagram 13"/>
          <p:cNvGraphicFramePr/>
          <p:nvPr>
            <p:extLst>
              <p:ext uri="{D42A27DB-BD31-4B8C-83A1-F6EECF244321}">
                <p14:modId xmlns:p14="http://schemas.microsoft.com/office/powerpoint/2010/main" xmlns="" val="2130748284"/>
              </p:ext>
            </p:extLst>
          </p:nvPr>
        </p:nvGraphicFramePr>
        <p:xfrm>
          <a:off x="838200" y="1143000"/>
          <a:ext cx="7467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06544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40792" y="4114545"/>
            <a:ext cx="2758440" cy="15181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i="1" dirty="0" smtClean="0">
                <a:solidFill>
                  <a:schemeClr val="bg1"/>
                </a:solidFill>
                <a:latin typeface="Calibri" pitchFamily="34" charset="0"/>
              </a:rPr>
              <a:t>“As a busy mom it’s hard to find time to do things… having a smart phone app to be able to do it.. They [the parent] could do [the WVP] at their kid’s soccer game.”</a:t>
            </a:r>
          </a:p>
          <a:p>
            <a:pPr lvl="0"/>
            <a:r>
              <a:rPr lang="en-US" sz="1400" dirty="0" smtClean="0">
                <a:solidFill>
                  <a:schemeClr val="bg1"/>
                </a:solidFill>
                <a:latin typeface="Calibri" pitchFamily="34" charset="0"/>
              </a:rPr>
              <a:t> – Focus Group Participant</a:t>
            </a:r>
            <a:endParaRPr lang="en-US" sz="2400" dirty="0" smtClean="0">
              <a:solidFill>
                <a:schemeClr val="bg1"/>
              </a:solidFill>
              <a:latin typeface="Arial" pitchFamily="34" charset="0"/>
            </a:endParaRPr>
          </a:p>
        </p:txBody>
      </p:sp>
      <p:sp>
        <p:nvSpPr>
          <p:cNvPr id="2" name="Title 1"/>
          <p:cNvSpPr>
            <a:spLocks noGrp="1"/>
          </p:cNvSpPr>
          <p:nvPr>
            <p:ph type="title"/>
          </p:nvPr>
        </p:nvSpPr>
        <p:spPr>
          <a:xfrm>
            <a:off x="457200" y="789432"/>
            <a:ext cx="8229600" cy="990600"/>
          </a:xfrm>
        </p:spPr>
        <p:txBody>
          <a:bodyPr/>
          <a:lstStyle/>
          <a:p>
            <a:r>
              <a:rPr lang="en-US" dirty="0" smtClean="0"/>
              <a:t>Working Directly with Parents</a:t>
            </a:r>
            <a:endParaRPr lang="en-US" dirty="0"/>
          </a:p>
        </p:txBody>
      </p:sp>
      <p:sp>
        <p:nvSpPr>
          <p:cNvPr id="3" name="Content Placeholder 2"/>
          <p:cNvSpPr>
            <a:spLocks noGrp="1"/>
          </p:cNvSpPr>
          <p:nvPr>
            <p:ph idx="1"/>
          </p:nvPr>
        </p:nvSpPr>
        <p:spPr>
          <a:xfrm>
            <a:off x="457200" y="1780032"/>
            <a:ext cx="3977640" cy="3371314"/>
          </a:xfrm>
        </p:spPr>
        <p:txBody>
          <a:bodyPr>
            <a:normAutofit/>
          </a:bodyPr>
          <a:lstStyle/>
          <a:p>
            <a:r>
              <a:rPr lang="en-US" dirty="0" smtClean="0"/>
              <a:t>Building key partnerships</a:t>
            </a:r>
          </a:p>
          <a:p>
            <a:pPr lvl="1"/>
            <a:r>
              <a:rPr lang="en-US" dirty="0" smtClean="0"/>
              <a:t>Family Voices, AAP, Text4Baby, March of Dimes, etc.</a:t>
            </a:r>
          </a:p>
          <a:p>
            <a:pPr lvl="0"/>
            <a:r>
              <a:rPr lang="en-US" dirty="0" smtClean="0"/>
              <a:t>Social Media and Pubic Information for Parents</a:t>
            </a:r>
            <a:endParaRPr lang="en-US" dirty="0"/>
          </a:p>
        </p:txBody>
      </p:sp>
      <p:sp>
        <p:nvSpPr>
          <p:cNvPr id="5" name="Slide Number Placeholder 4"/>
          <p:cNvSpPr>
            <a:spLocks noGrp="1"/>
          </p:cNvSpPr>
          <p:nvPr>
            <p:ph type="sldNum" sz="quarter" idx="12"/>
          </p:nvPr>
        </p:nvSpPr>
        <p:spPr>
          <a:xfrm>
            <a:off x="8190324" y="6477000"/>
            <a:ext cx="1066800" cy="329184"/>
          </a:xfrm>
        </p:spPr>
        <p:txBody>
          <a:bodyPr/>
          <a:lstStyle/>
          <a:p>
            <a:fld id="{0CFEC368-1D7A-4F81-ABF6-AE0E36BAF64C}" type="slidenum">
              <a:rPr lang="en-US" smtClean="0">
                <a:solidFill>
                  <a:schemeClr val="tx1"/>
                </a:solidFill>
              </a:rPr>
              <a:pPr/>
              <a:t>43</a:t>
            </a:fld>
            <a:endParaRPr lang="en-US" dirty="0">
              <a:solidFill>
                <a:schemeClr val="tx1"/>
              </a:solidFill>
            </a:endParaRPr>
          </a:p>
        </p:txBody>
      </p:sp>
      <p:sp>
        <p:nvSpPr>
          <p:cNvPr id="6"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pic>
        <p:nvPicPr>
          <p:cNvPr id="5122" name="Picture 2"/>
          <p:cNvPicPr>
            <a:picLocks noChangeAspect="1" noChangeArrowheads="1"/>
          </p:cNvPicPr>
          <p:nvPr/>
        </p:nvPicPr>
        <p:blipFill>
          <a:blip r:embed="rId3" cstate="print"/>
          <a:srcRect/>
          <a:stretch>
            <a:fillRect/>
          </a:stretch>
        </p:blipFill>
        <p:spPr bwMode="auto">
          <a:xfrm>
            <a:off x="2650396" y="4864060"/>
            <a:ext cx="4422968" cy="1814108"/>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669856" y="1780032"/>
            <a:ext cx="4309552" cy="2334513"/>
          </a:xfrm>
          <a:prstGeom prst="rect">
            <a:avLst/>
          </a:prstGeom>
          <a:noFill/>
          <a:ln w="9525">
            <a:noFill/>
            <a:miter lim="800000"/>
            <a:headEnd/>
            <a:tailEnd/>
          </a:ln>
        </p:spPr>
      </p:pic>
      <p:sp>
        <p:nvSpPr>
          <p:cNvPr id="10" name="Rounded Rectangle 9"/>
          <p:cNvSpPr/>
          <p:nvPr/>
        </p:nvSpPr>
        <p:spPr>
          <a:xfrm>
            <a:off x="6547104" y="4090627"/>
            <a:ext cx="2432304" cy="13944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t>“Patients are going to love [the WVP].  The new families that are part of this generation.”—Practice Staff Member</a:t>
            </a:r>
            <a:endParaRPr lang="en-US" sz="1400" dirty="0" smtClean="0"/>
          </a:p>
          <a:p>
            <a:pPr algn="ctr"/>
            <a:endParaRPr lang="en-US" sz="1100" dirty="0"/>
          </a:p>
        </p:txBody>
      </p:sp>
      <p:sp>
        <p:nvSpPr>
          <p:cNvPr id="4" name="Footer Placeholder 3"/>
          <p:cNvSpPr>
            <a:spLocks noGrp="1"/>
          </p:cNvSpPr>
          <p:nvPr>
            <p:ph type="ftr" sz="quarter" idx="11"/>
          </p:nvPr>
        </p:nvSpPr>
        <p:spPr>
          <a:xfrm>
            <a:off x="4093594" y="6477000"/>
            <a:ext cx="4114800" cy="329184"/>
          </a:xfrm>
        </p:spPr>
        <p:txBody>
          <a:bodyPr/>
          <a:lstStyle/>
          <a:p>
            <a:pPr algn="r"/>
            <a:r>
              <a:rPr lang="en-US" dirty="0" smtClean="0">
                <a:solidFill>
                  <a:schemeClr val="tx1"/>
                </a:solidFill>
              </a:rPr>
              <a:t>Engaging Parents as Improvement Partners, April, 2013    |</a:t>
            </a:r>
            <a:endParaRPr lang="en-US" dirty="0">
              <a:solidFill>
                <a:schemeClr val="tx1"/>
              </a:solidFill>
            </a:endParaRPr>
          </a:p>
        </p:txBody>
      </p:sp>
    </p:spTree>
    <p:extLst>
      <p:ext uri="{BB962C8B-B14F-4D97-AF65-F5344CB8AC3E}">
        <p14:creationId xmlns:p14="http://schemas.microsoft.com/office/powerpoint/2010/main" xmlns="" val="4289383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4" y="610450"/>
            <a:ext cx="8229600" cy="990600"/>
          </a:xfrm>
        </p:spPr>
        <p:txBody>
          <a:bodyPr>
            <a:normAutofit/>
          </a:bodyPr>
          <a:lstStyle/>
          <a:p>
            <a:r>
              <a:rPr lang="en-US" dirty="0" smtClean="0"/>
              <a:t>Future Developments</a:t>
            </a:r>
            <a:endParaRPr lang="en-US" dirty="0"/>
          </a:p>
        </p:txBody>
      </p:sp>
      <p:sp>
        <p:nvSpPr>
          <p:cNvPr id="3" name="Content Placeholder 2"/>
          <p:cNvSpPr>
            <a:spLocks noGrp="1"/>
          </p:cNvSpPr>
          <p:nvPr>
            <p:ph idx="1"/>
          </p:nvPr>
        </p:nvSpPr>
        <p:spPr>
          <a:xfrm>
            <a:off x="335850" y="1534257"/>
            <a:ext cx="8229600" cy="4244071"/>
          </a:xfrm>
        </p:spPr>
        <p:txBody>
          <a:bodyPr>
            <a:normAutofit lnSpcReduction="10000"/>
          </a:bodyPr>
          <a:lstStyle/>
          <a:p>
            <a:pPr marL="514350" indent="-514350">
              <a:spcBef>
                <a:spcPts val="600"/>
              </a:spcBef>
              <a:spcAft>
                <a:spcPts val="300"/>
              </a:spcAft>
              <a:buNone/>
              <a:defRPr/>
            </a:pPr>
            <a:r>
              <a:rPr lang="en-US" b="1" dirty="0" smtClean="0">
                <a:latin typeface="Calibri" pitchFamily="34" charset="0"/>
              </a:rPr>
              <a:t>New topic/content modules &amp; versions</a:t>
            </a:r>
          </a:p>
          <a:p>
            <a:pPr marL="914400" lvl="1" indent="-514350">
              <a:spcBef>
                <a:spcPts val="0"/>
              </a:spcBef>
              <a:spcAft>
                <a:spcPts val="300"/>
              </a:spcAft>
              <a:defRPr/>
            </a:pPr>
            <a:r>
              <a:rPr lang="en-US" sz="2400" dirty="0" smtClean="0">
                <a:latin typeface="Calibri" pitchFamily="34" charset="0"/>
              </a:rPr>
              <a:t>Fill out for other ages</a:t>
            </a:r>
          </a:p>
          <a:p>
            <a:pPr marL="914400" lvl="1" indent="-514350">
              <a:spcBef>
                <a:spcPts val="0"/>
              </a:spcBef>
              <a:spcAft>
                <a:spcPts val="300"/>
              </a:spcAft>
              <a:defRPr/>
            </a:pPr>
            <a:r>
              <a:rPr lang="en-US" sz="2400" dirty="0" smtClean="0">
                <a:latin typeface="Calibri" pitchFamily="34" charset="0"/>
              </a:rPr>
              <a:t>Adolescent version</a:t>
            </a:r>
          </a:p>
          <a:p>
            <a:pPr marL="914400" lvl="1" indent="-514350">
              <a:spcBef>
                <a:spcPts val="0"/>
              </a:spcBef>
              <a:spcAft>
                <a:spcPts val="300"/>
              </a:spcAft>
              <a:defRPr/>
            </a:pPr>
            <a:r>
              <a:rPr lang="en-US" sz="2400" dirty="0" smtClean="0">
                <a:latin typeface="Calibri" pitchFamily="34" charset="0"/>
              </a:rPr>
              <a:t>Children with Special Health Care Needs (CSHCN)</a:t>
            </a:r>
          </a:p>
          <a:p>
            <a:pPr marL="0" lvl="1" indent="0">
              <a:spcBef>
                <a:spcPts val="0"/>
              </a:spcBef>
              <a:spcAft>
                <a:spcPts val="300"/>
              </a:spcAft>
              <a:buNone/>
              <a:defRPr/>
            </a:pPr>
            <a:r>
              <a:rPr lang="en-US" sz="2600" b="1" dirty="0" smtClean="0">
                <a:latin typeface="Calibri" pitchFamily="34" charset="0"/>
              </a:rPr>
              <a:t>Continue to scale</a:t>
            </a:r>
          </a:p>
          <a:p>
            <a:pPr marL="914400" lvl="1" indent="-514350">
              <a:spcBef>
                <a:spcPts val="0"/>
              </a:spcBef>
              <a:spcAft>
                <a:spcPts val="300"/>
              </a:spcAft>
              <a:defRPr/>
            </a:pPr>
            <a:r>
              <a:rPr lang="en-US" sz="2400" dirty="0" smtClean="0">
                <a:latin typeface="Calibri" pitchFamily="34" charset="0"/>
              </a:rPr>
              <a:t>Expand capacity to work with many practice sites</a:t>
            </a:r>
          </a:p>
          <a:p>
            <a:pPr marL="0" lvl="1" indent="0">
              <a:spcBef>
                <a:spcPts val="0"/>
              </a:spcBef>
              <a:spcAft>
                <a:spcPts val="300"/>
              </a:spcAft>
              <a:buNone/>
              <a:defRPr/>
            </a:pPr>
            <a:r>
              <a:rPr lang="en-US" sz="2600" b="1" dirty="0" smtClean="0">
                <a:latin typeface="Calibri" pitchFamily="34" charset="0"/>
              </a:rPr>
              <a:t>Continue to evaluate and renew content</a:t>
            </a:r>
          </a:p>
          <a:p>
            <a:pPr marL="914400" lvl="1" indent="-514350">
              <a:spcBef>
                <a:spcPts val="0"/>
              </a:spcBef>
              <a:spcAft>
                <a:spcPts val="300"/>
              </a:spcAft>
              <a:defRPr/>
            </a:pPr>
            <a:r>
              <a:rPr lang="en-US" sz="2400" dirty="0" smtClean="0">
                <a:latin typeface="Calibri" pitchFamily="34" charset="0"/>
              </a:rPr>
              <a:t>Continue building research partnership to ensure on-going assessment and improvement of tools</a:t>
            </a:r>
          </a:p>
          <a:p>
            <a:pPr marL="914400" lvl="1" indent="-514350">
              <a:spcBef>
                <a:spcPts val="0"/>
              </a:spcBef>
              <a:spcAft>
                <a:spcPts val="300"/>
              </a:spcAft>
              <a:defRPr/>
            </a:pPr>
            <a:r>
              <a:rPr lang="en-US" sz="2400" dirty="0" smtClean="0">
                <a:latin typeface="Calibri" pitchFamily="34" charset="0"/>
              </a:rPr>
              <a:t>Field development</a:t>
            </a:r>
          </a:p>
          <a:p>
            <a:pPr marL="125730" indent="0">
              <a:spcBef>
                <a:spcPts val="0"/>
              </a:spcBef>
              <a:spcAft>
                <a:spcPts val="300"/>
              </a:spcAft>
              <a:buNone/>
              <a:defRPr/>
            </a:pPr>
            <a:r>
              <a:rPr lang="en-US" sz="2800" b="1" dirty="0" smtClean="0">
                <a:latin typeface="Calibri" pitchFamily="34" charset="0"/>
              </a:rPr>
              <a:t>Ongoing research and evaluation!!!</a:t>
            </a:r>
          </a:p>
          <a:p>
            <a:pPr marL="914400" lvl="1" indent="-514350">
              <a:spcBef>
                <a:spcPts val="0"/>
              </a:spcBef>
              <a:spcAft>
                <a:spcPts val="300"/>
              </a:spcAft>
              <a:defRPr/>
            </a:pPr>
            <a:endParaRPr lang="en-US" sz="2800" b="1" i="1" dirty="0">
              <a:solidFill>
                <a:srgbClr val="684D04"/>
              </a:solidFill>
            </a:endParaRPr>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867912" y="6456666"/>
            <a:ext cx="454175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44</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Tree>
    <p:extLst>
      <p:ext uri="{BB962C8B-B14F-4D97-AF65-F5344CB8AC3E}">
        <p14:creationId xmlns:p14="http://schemas.microsoft.com/office/powerpoint/2010/main" xmlns="" val="6992810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7440"/>
            <a:ext cx="8229600" cy="990600"/>
          </a:xfrm>
        </p:spPr>
        <p:txBody>
          <a:bodyPr>
            <a:normAutofit/>
          </a:bodyPr>
          <a:lstStyle/>
          <a:p>
            <a:r>
              <a:rPr lang="en-US" dirty="0" smtClean="0"/>
              <a:t>The Translation Transition</a:t>
            </a:r>
            <a:endParaRPr lang="en-US" dirty="0"/>
          </a:p>
        </p:txBody>
      </p:sp>
      <p:sp>
        <p:nvSpPr>
          <p:cNvPr id="3" name="Content Placeholder 2"/>
          <p:cNvSpPr>
            <a:spLocks noGrp="1"/>
          </p:cNvSpPr>
          <p:nvPr>
            <p:ph idx="1"/>
          </p:nvPr>
        </p:nvSpPr>
        <p:spPr>
          <a:xfrm>
            <a:off x="457200" y="1773088"/>
            <a:ext cx="8229600" cy="4244071"/>
          </a:xfrm>
        </p:spPr>
        <p:txBody>
          <a:bodyPr>
            <a:normAutofit fontScale="85000" lnSpcReduction="20000"/>
          </a:bodyPr>
          <a:lstStyle/>
          <a:p>
            <a:pPr marL="914400" lvl="1" indent="-514350">
              <a:spcBef>
                <a:spcPts val="0"/>
              </a:spcBef>
              <a:spcAft>
                <a:spcPts val="300"/>
              </a:spcAft>
              <a:defRPr/>
            </a:pPr>
            <a:r>
              <a:rPr lang="en-US" sz="2800" dirty="0" smtClean="0"/>
              <a:t>Disseminating and supporting web-based tools require </a:t>
            </a:r>
            <a:r>
              <a:rPr lang="en-US" sz="2600" dirty="0" smtClean="0"/>
              <a:t>the capacity to:</a:t>
            </a:r>
          </a:p>
          <a:p>
            <a:pPr marL="1188720" lvl="2" indent="-514350">
              <a:spcBef>
                <a:spcPts val="0"/>
              </a:spcBef>
              <a:spcAft>
                <a:spcPts val="300"/>
              </a:spcAft>
              <a:buFont typeface="Wingdings" pitchFamily="2" charset="2"/>
              <a:buChar char="q"/>
              <a:defRPr/>
            </a:pPr>
            <a:r>
              <a:rPr lang="en-US" sz="2100" dirty="0" smtClean="0"/>
              <a:t>educate and support tailored implementation and </a:t>
            </a:r>
          </a:p>
          <a:p>
            <a:pPr marL="1188720" lvl="2" indent="-514350">
              <a:spcBef>
                <a:spcPts val="0"/>
              </a:spcBef>
              <a:spcAft>
                <a:spcPts val="300"/>
              </a:spcAft>
              <a:buFont typeface="Wingdings" pitchFamily="2" charset="2"/>
              <a:buChar char="q"/>
              <a:defRPr/>
            </a:pPr>
            <a:r>
              <a:rPr lang="en-US" sz="2100" dirty="0"/>
              <a:t>m</a:t>
            </a:r>
            <a:r>
              <a:rPr lang="en-US" sz="2100" dirty="0" smtClean="0"/>
              <a:t>aintain, routinely update and  improve to tools </a:t>
            </a:r>
          </a:p>
          <a:p>
            <a:pPr marL="1188720" lvl="2" indent="-514350">
              <a:spcBef>
                <a:spcPts val="0"/>
              </a:spcBef>
              <a:spcAft>
                <a:spcPts val="300"/>
              </a:spcAft>
              <a:buFont typeface="Wingdings" pitchFamily="2" charset="2"/>
              <a:buChar char="q"/>
              <a:defRPr/>
            </a:pPr>
            <a:r>
              <a:rPr lang="en-US" sz="2100" dirty="0"/>
              <a:t>s</a:t>
            </a:r>
            <a:r>
              <a:rPr lang="en-US" sz="2100" dirty="0" smtClean="0"/>
              <a:t>upport alternative implementation models (e.g. practices; early head start; ACO/CCOs, Family Voices)  </a:t>
            </a:r>
          </a:p>
          <a:p>
            <a:pPr marL="1188720" lvl="2" indent="-514350">
              <a:spcBef>
                <a:spcPts val="0"/>
              </a:spcBef>
              <a:spcAft>
                <a:spcPts val="300"/>
              </a:spcAft>
              <a:buFont typeface="Wingdings" pitchFamily="2" charset="2"/>
              <a:buChar char="q"/>
              <a:defRPr/>
            </a:pPr>
            <a:r>
              <a:rPr lang="en-US" sz="2100" dirty="0" smtClean="0"/>
              <a:t>develop new collaborations to ensure consistency and optimize value</a:t>
            </a:r>
          </a:p>
          <a:p>
            <a:pPr marL="1188720" lvl="2" indent="-514350">
              <a:spcBef>
                <a:spcPts val="0"/>
              </a:spcBef>
              <a:spcAft>
                <a:spcPts val="300"/>
              </a:spcAft>
              <a:buFont typeface="Wingdings" pitchFamily="2" charset="2"/>
              <a:buChar char="q"/>
              <a:defRPr/>
            </a:pPr>
            <a:r>
              <a:rPr lang="en-US" sz="2100" dirty="0" smtClean="0"/>
              <a:t>address cultural shift entailed </a:t>
            </a:r>
          </a:p>
          <a:p>
            <a:pPr marL="1188720" lvl="2" indent="-514350">
              <a:spcBef>
                <a:spcPts val="0"/>
              </a:spcBef>
              <a:spcAft>
                <a:spcPts val="300"/>
              </a:spcAft>
              <a:buFont typeface="Wingdings" pitchFamily="2" charset="2"/>
              <a:buChar char="q"/>
              <a:defRPr/>
            </a:pPr>
            <a:r>
              <a:rPr lang="en-US" sz="2100" dirty="0"/>
              <a:t>s</a:t>
            </a:r>
            <a:r>
              <a:rPr lang="en-US" sz="2100" dirty="0" smtClean="0"/>
              <a:t>pecify and implement allowable customizations</a:t>
            </a:r>
          </a:p>
          <a:p>
            <a:pPr marL="1188720" lvl="2" indent="-514350">
              <a:spcBef>
                <a:spcPts val="0"/>
              </a:spcBef>
              <a:spcAft>
                <a:spcPts val="300"/>
              </a:spcAft>
              <a:buFont typeface="Wingdings" pitchFamily="2" charset="2"/>
              <a:buChar char="q"/>
              <a:defRPr/>
            </a:pPr>
            <a:r>
              <a:rPr lang="en-US" sz="2100" dirty="0"/>
              <a:t>a</a:t>
            </a:r>
            <a:r>
              <a:rPr lang="en-US" sz="2100" dirty="0" smtClean="0"/>
              <a:t>ddress inevitable needs for tailored content modules</a:t>
            </a:r>
          </a:p>
          <a:p>
            <a:pPr marL="914400" lvl="1" indent="-514350">
              <a:spcBef>
                <a:spcPts val="0"/>
              </a:spcBef>
              <a:spcAft>
                <a:spcPts val="300"/>
              </a:spcAft>
              <a:defRPr/>
            </a:pPr>
            <a:r>
              <a:rPr lang="en-US" sz="2800" dirty="0" smtClean="0"/>
              <a:t>Integration of patient data into the EMR is logistically feasible, but scaling such technologies involves specifying and addressing many legal, logistical and technical requirements of alternative EMR systems</a:t>
            </a:r>
            <a:endParaRPr lang="en-US" sz="2800" b="1" i="1" dirty="0">
              <a:solidFill>
                <a:srgbClr val="684D04"/>
              </a:solidFill>
            </a:endParaRPr>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867912" y="6456666"/>
            <a:ext cx="454175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45</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spTree>
    <p:extLst>
      <p:ext uri="{BB962C8B-B14F-4D97-AF65-F5344CB8AC3E}">
        <p14:creationId xmlns:p14="http://schemas.microsoft.com/office/powerpoint/2010/main" xmlns="" val="699281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xmlns="" val="4180704886"/>
              </p:ext>
            </p:extLst>
          </p:nvPr>
        </p:nvGraphicFramePr>
        <p:xfrm>
          <a:off x="0" y="1377392"/>
          <a:ext cx="9020175" cy="5131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669175" y="6456666"/>
            <a:ext cx="4740491"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46</a:t>
            </a:fld>
            <a:endParaRPr lang="en-US" dirty="0">
              <a:solidFill>
                <a:schemeClr val="bg2">
                  <a:lumMod val="10000"/>
                </a:schemeClr>
              </a:solidFill>
            </a:endParaRPr>
          </a:p>
        </p:txBody>
      </p:sp>
      <p:pic>
        <p:nvPicPr>
          <p:cNvPr id="8" name="Picture 7"/>
          <p:cNvPicPr>
            <a:picLocks noChangeAspect="1"/>
          </p:cNvPicPr>
          <p:nvPr/>
        </p:nvPicPr>
        <p:blipFill>
          <a:blip r:embed="rId8" cstate="print"/>
          <a:stretch>
            <a:fillRect/>
          </a:stretch>
        </p:blipFill>
        <p:spPr>
          <a:xfrm>
            <a:off x="-89529" y="5891909"/>
            <a:ext cx="2254215" cy="966092"/>
          </a:xfrm>
          <a:prstGeom prst="rect">
            <a:avLst/>
          </a:prstGeom>
        </p:spPr>
      </p:pic>
      <p:sp>
        <p:nvSpPr>
          <p:cNvPr id="2" name="Title 1"/>
          <p:cNvSpPr>
            <a:spLocks noGrp="1"/>
          </p:cNvSpPr>
          <p:nvPr>
            <p:ph type="title"/>
          </p:nvPr>
        </p:nvSpPr>
        <p:spPr>
          <a:xfrm>
            <a:off x="1313461" y="706058"/>
            <a:ext cx="7217094" cy="990600"/>
          </a:xfrm>
        </p:spPr>
        <p:txBody>
          <a:bodyPr>
            <a:noAutofit/>
          </a:bodyPr>
          <a:lstStyle/>
          <a:p>
            <a:r>
              <a:rPr lang="en-US" sz="2800" dirty="0" smtClean="0"/>
              <a:t>Why Early Childhood and Why Now?</a:t>
            </a:r>
            <a:endParaRPr lang="en-US" sz="2800" dirty="0"/>
          </a:p>
        </p:txBody>
      </p:sp>
    </p:spTree>
    <p:extLst>
      <p:ext uri="{BB962C8B-B14F-4D97-AF65-F5344CB8AC3E}">
        <p14:creationId xmlns:p14="http://schemas.microsoft.com/office/powerpoint/2010/main" xmlns="" val="8037682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normAutofit/>
          </a:bodyPr>
          <a:lstStyle/>
          <a:p>
            <a:pPr algn="ctr"/>
            <a:r>
              <a:rPr lang="en-US" dirty="0" smtClean="0"/>
              <a:t>Thank You to Our Many Partners</a:t>
            </a:r>
            <a:endParaRPr lang="en-US" dirty="0"/>
          </a:p>
        </p:txBody>
      </p:sp>
      <p:sp>
        <p:nvSpPr>
          <p:cNvPr id="3" name="Content Placeholder 2"/>
          <p:cNvSpPr>
            <a:spLocks noGrp="1"/>
          </p:cNvSpPr>
          <p:nvPr>
            <p:ph idx="1"/>
          </p:nvPr>
        </p:nvSpPr>
        <p:spPr>
          <a:xfrm>
            <a:off x="227404" y="1612303"/>
            <a:ext cx="8229600" cy="4693247"/>
          </a:xfrm>
        </p:spPr>
        <p:txBody>
          <a:bodyPr/>
          <a:lstStyle/>
          <a:p>
            <a:pPr>
              <a:buNone/>
            </a:pPr>
            <a:r>
              <a:rPr lang="en-US" sz="1400" b="1" dirty="0" smtClean="0"/>
              <a:t>Thank you to all of the staff, advisors and family involvement in the development of the WVP website</a:t>
            </a:r>
          </a:p>
          <a:p>
            <a:r>
              <a:rPr lang="en-US" sz="1400" dirty="0" smtClean="0"/>
              <a:t>The staff at the Child and Adolescent Health Measurement Initiative</a:t>
            </a:r>
          </a:p>
          <a:p>
            <a:r>
              <a:rPr lang="en-US" sz="1400" dirty="0" smtClean="0"/>
              <a:t>The entire staff at The Children’s Clinic in Tigard, Oregon </a:t>
            </a:r>
          </a:p>
          <a:p>
            <a:r>
              <a:rPr lang="en-US" sz="1400" dirty="0" smtClean="0"/>
              <a:t>The federal Maternal and Child Health Bureau</a:t>
            </a:r>
          </a:p>
          <a:p>
            <a:r>
              <a:rPr lang="en-US" sz="1400" dirty="0" smtClean="0"/>
              <a:t>UCLA and FQHC partners</a:t>
            </a:r>
          </a:p>
          <a:p>
            <a:r>
              <a:rPr lang="en-US" sz="1400" dirty="0" smtClean="0"/>
              <a:t>Boston Children’s Hospital/PPCO</a:t>
            </a:r>
          </a:p>
          <a:p>
            <a:r>
              <a:rPr lang="en-US" sz="1400" dirty="0" smtClean="0"/>
              <a:t>The Children’s Health Alliance</a:t>
            </a:r>
          </a:p>
          <a:p>
            <a:r>
              <a:rPr lang="en-US" sz="1400" dirty="0" smtClean="0"/>
              <a:t>OHSU General Pediatrics</a:t>
            </a:r>
          </a:p>
          <a:p>
            <a:endParaRPr lang="en-US" sz="2000" dirty="0" smtClean="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6980604" y="5912227"/>
            <a:ext cx="1655513" cy="805497"/>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574896" y="6490263"/>
            <a:ext cx="1066800" cy="329184"/>
          </a:xfrm>
        </p:spPr>
        <p:txBody>
          <a:bodyPr/>
          <a:lstStyle/>
          <a:p>
            <a:fld id="{0CFEC368-1D7A-4F81-ABF6-AE0E36BAF64C}" type="slidenum">
              <a:rPr lang="en-US" smtClean="0">
                <a:solidFill>
                  <a:schemeClr val="bg2">
                    <a:lumMod val="10000"/>
                  </a:schemeClr>
                </a:solidFill>
              </a:rPr>
              <a:pPr/>
              <a:t>47</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6735478" y="4820452"/>
            <a:ext cx="2254215" cy="966092"/>
          </a:xfrm>
          <a:prstGeom prst="rect">
            <a:avLst/>
          </a:prstGeom>
        </p:spPr>
      </p:pic>
      <p:sp>
        <p:nvSpPr>
          <p:cNvPr id="9" name="Text Placeholder 3"/>
          <p:cNvSpPr txBox="1">
            <a:spLocks/>
          </p:cNvSpPr>
          <p:nvPr/>
        </p:nvSpPr>
        <p:spPr bwMode="auto">
          <a:xfrm>
            <a:off x="800099" y="3896527"/>
            <a:ext cx="3048000" cy="184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2400" b="1"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None/>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None/>
              <a:defRPr sz="18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charset="0"/>
              <a:buNone/>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u="sng" dirty="0" smtClean="0"/>
              <a:t>Parent Advisors</a:t>
            </a:r>
          </a:p>
          <a:p>
            <a:pPr>
              <a:spcBef>
                <a:spcPts val="300"/>
              </a:spcBef>
            </a:pPr>
            <a:r>
              <a:rPr lang="en-US" sz="1800" dirty="0" smtClean="0"/>
              <a:t>Tami Olson</a:t>
            </a:r>
          </a:p>
          <a:p>
            <a:pPr>
              <a:spcBef>
                <a:spcPts val="300"/>
              </a:spcBef>
            </a:pPr>
            <a:r>
              <a:rPr lang="en-US" sz="1800" dirty="0" smtClean="0"/>
              <a:t>Emily </a:t>
            </a:r>
            <a:r>
              <a:rPr lang="en-US" sz="1800" dirty="0" err="1" smtClean="0"/>
              <a:t>Brophy</a:t>
            </a:r>
            <a:endParaRPr lang="en-US" sz="1800" dirty="0" smtClean="0"/>
          </a:p>
          <a:p>
            <a:pPr>
              <a:spcBef>
                <a:spcPts val="300"/>
              </a:spcBef>
            </a:pPr>
            <a:r>
              <a:rPr lang="en-US" sz="1800" dirty="0" err="1" smtClean="0"/>
              <a:t>Kellena</a:t>
            </a:r>
            <a:r>
              <a:rPr lang="en-US" sz="1800" dirty="0" smtClean="0"/>
              <a:t> Collier</a:t>
            </a:r>
          </a:p>
          <a:p>
            <a:pPr>
              <a:spcBef>
                <a:spcPts val="300"/>
              </a:spcBef>
            </a:pPr>
            <a:r>
              <a:rPr lang="en-US" sz="1800" dirty="0" smtClean="0"/>
              <a:t>Amy Kurian</a:t>
            </a:r>
          </a:p>
          <a:p>
            <a:pPr>
              <a:spcBef>
                <a:spcPts val="300"/>
              </a:spcBef>
            </a:pPr>
            <a:endParaRPr lang="en-US" sz="2000" dirty="0"/>
          </a:p>
        </p:txBody>
      </p:sp>
      <p:sp>
        <p:nvSpPr>
          <p:cNvPr id="11" name="Text Placeholder 3"/>
          <p:cNvSpPr txBox="1">
            <a:spLocks/>
          </p:cNvSpPr>
          <p:nvPr/>
        </p:nvSpPr>
        <p:spPr bwMode="auto">
          <a:xfrm>
            <a:off x="3506792" y="2717460"/>
            <a:ext cx="5295901" cy="2358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None/>
              <a:defRPr sz="2400" b="1"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None/>
              <a:defRPr sz="20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None/>
              <a:defRPr sz="18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charset="0"/>
              <a:buNone/>
              <a:defRPr sz="16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u="sng" dirty="0" smtClean="0"/>
              <a:t>National Advisory Committee</a:t>
            </a:r>
          </a:p>
          <a:p>
            <a:r>
              <a:rPr lang="en-US" sz="1800" dirty="0" smtClean="0"/>
              <a:t>Betsy Anderson		Cynthia </a:t>
            </a:r>
            <a:r>
              <a:rPr lang="en-US" sz="1800" dirty="0" err="1" smtClean="0"/>
              <a:t>Minkovitz</a:t>
            </a:r>
            <a:endParaRPr lang="en-US" sz="1800" dirty="0" smtClean="0"/>
          </a:p>
          <a:p>
            <a:r>
              <a:rPr lang="en-US" sz="1800" dirty="0" smtClean="0"/>
              <a:t>Jane </a:t>
            </a:r>
            <a:r>
              <a:rPr lang="en-US" sz="1800" dirty="0" err="1" smtClean="0"/>
              <a:t>Basowitz</a:t>
            </a:r>
            <a:r>
              <a:rPr lang="en-US" sz="1800" dirty="0" smtClean="0"/>
              <a:t> 		Amy </a:t>
            </a:r>
            <a:r>
              <a:rPr lang="en-US" sz="1800" dirty="0" err="1" smtClean="0"/>
              <a:t>Perretti</a:t>
            </a:r>
            <a:r>
              <a:rPr lang="en-US" sz="1800" dirty="0" smtClean="0"/>
              <a:t> </a:t>
            </a:r>
          </a:p>
          <a:p>
            <a:r>
              <a:rPr lang="en-US" sz="1800" dirty="0" smtClean="0"/>
              <a:t>David Bergman		Edward L. Schor</a:t>
            </a:r>
          </a:p>
          <a:p>
            <a:r>
              <a:rPr lang="en-US" sz="1800" dirty="0" smtClean="0"/>
              <a:t>Greg </a:t>
            </a:r>
            <a:r>
              <a:rPr lang="en-US" sz="1800" dirty="0" err="1" smtClean="0"/>
              <a:t>Blashke</a:t>
            </a:r>
            <a:r>
              <a:rPr lang="en-US" sz="1800" dirty="0" smtClean="0"/>
              <a:t>		Judy Shaw</a:t>
            </a:r>
          </a:p>
          <a:p>
            <a:r>
              <a:rPr lang="en-US" sz="1800" dirty="0" err="1" smtClean="0"/>
              <a:t>Dimitri</a:t>
            </a:r>
            <a:r>
              <a:rPr lang="en-US" sz="1800" dirty="0" smtClean="0"/>
              <a:t> A. Christakis	Sara Slovin</a:t>
            </a:r>
          </a:p>
          <a:p>
            <a:r>
              <a:rPr lang="en-US" sz="1800" dirty="0" smtClean="0"/>
              <a:t>John </a:t>
            </a:r>
            <a:r>
              <a:rPr lang="en-US" sz="1800" dirty="0" err="1" smtClean="0"/>
              <a:t>Kilty</a:t>
            </a:r>
            <a:endParaRPr lang="en-US" sz="1800" dirty="0" smtClean="0"/>
          </a:p>
          <a:p>
            <a:r>
              <a:rPr lang="en-US" sz="1800" dirty="0" smtClean="0"/>
              <a:t>Paula Duncan</a:t>
            </a:r>
          </a:p>
          <a:p>
            <a:endParaRPr lang="en-US" sz="1800" u="sng" dirty="0" smtClean="0"/>
          </a:p>
          <a:p>
            <a:pPr>
              <a:spcBef>
                <a:spcPts val="300"/>
              </a:spcBef>
            </a:pPr>
            <a:endParaRPr lang="en-US" sz="2000" dirty="0"/>
          </a:p>
        </p:txBody>
      </p:sp>
      <p:sp>
        <p:nvSpPr>
          <p:cNvPr id="13" name="Subtitle 2"/>
          <p:cNvSpPr txBox="1">
            <a:spLocks/>
          </p:cNvSpPr>
          <p:nvPr/>
        </p:nvSpPr>
        <p:spPr>
          <a:xfrm>
            <a:off x="227404" y="5911950"/>
            <a:ext cx="6631349" cy="787199"/>
          </a:xfrm>
          <a:prstGeom prst="rect">
            <a:avLst/>
          </a:prstGeom>
        </p:spPr>
        <p:txBody>
          <a:bodyPr vert="horz" lIns="91440" tIns="45720" rIns="91440" bIns="45720" rtlCol="0">
            <a:normAutofit/>
          </a:bodyPr>
          <a:lstStyle/>
          <a:p>
            <a:pPr lvl="0" algn="ctr">
              <a:spcBef>
                <a:spcPct val="20000"/>
              </a:spcBef>
              <a:buClr>
                <a:schemeClr val="accent1"/>
              </a:buClr>
              <a:buSzPct val="85000"/>
              <a:defRPr/>
            </a:pPr>
            <a:r>
              <a:rPr lang="en-US" sz="1000" dirty="0" smtClean="0"/>
              <a:t>The WVP was developed and tested by the Child and Adolescent Health Measurement Initiative (CAHMI) for use in pediatric practices over four years and through a grant from the federal Maternal and Child Health Bureau (R40 MC08959). Its continued development and implementation is supported by the CAHMI, volunteer advisors and through support from HRSA/MCHB through Cooperative Agreement U59-MC06890.</a:t>
            </a:r>
            <a:endParaRPr kumimoji="0" lang="en-US"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xmlns="" val="3460339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Thank You!</a:t>
            </a:r>
            <a:endParaRPr lang="en-US" dirty="0"/>
          </a:p>
        </p:txBody>
      </p:sp>
      <p:sp>
        <p:nvSpPr>
          <p:cNvPr id="3" name="Content Placeholder 2"/>
          <p:cNvSpPr>
            <a:spLocks noGrp="1"/>
          </p:cNvSpPr>
          <p:nvPr>
            <p:ph idx="1"/>
          </p:nvPr>
        </p:nvSpPr>
        <p:spPr>
          <a:xfrm>
            <a:off x="457200" y="1676400"/>
            <a:ext cx="8229600" cy="4427611"/>
          </a:xfrm>
        </p:spPr>
        <p:txBody>
          <a:bodyPr>
            <a:normAutofit/>
          </a:bodyPr>
          <a:lstStyle/>
          <a:p>
            <a:r>
              <a:rPr lang="en-US" b="1" u="sng" dirty="0" smtClean="0"/>
              <a:t>Getting materials</a:t>
            </a:r>
            <a:r>
              <a:rPr lang="en-US" dirty="0" smtClean="0"/>
              <a:t>: Slides, video and other informational materials are posted at </a:t>
            </a:r>
            <a:r>
              <a:rPr lang="en-US" dirty="0" smtClean="0">
                <a:hlinkClick r:id="rId2"/>
              </a:rPr>
              <a:t>wellvisitplanner.org</a:t>
            </a:r>
            <a:r>
              <a:rPr lang="en-US" dirty="0" smtClean="0"/>
              <a:t> </a:t>
            </a:r>
            <a:endParaRPr lang="en-US" dirty="0"/>
          </a:p>
        </p:txBody>
      </p:sp>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808071" y="6456666"/>
            <a:ext cx="4601595"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48</a:t>
            </a:fld>
            <a:endParaRPr lang="en-US" dirty="0">
              <a:solidFill>
                <a:schemeClr val="bg2">
                  <a:lumMod val="10000"/>
                </a:schemeClr>
              </a:solidFill>
            </a:endParaRPr>
          </a:p>
        </p:txBody>
      </p:sp>
      <p:pic>
        <p:nvPicPr>
          <p:cNvPr id="8" name="Picture 7"/>
          <p:cNvPicPr>
            <a:picLocks noChangeAspect="1"/>
          </p:cNvPicPr>
          <p:nvPr/>
        </p:nvPicPr>
        <p:blipFill>
          <a:blip r:embed="rId4" cstate="print"/>
          <a:stretch>
            <a:fillRect/>
          </a:stretch>
        </p:blipFill>
        <p:spPr>
          <a:xfrm>
            <a:off x="234321" y="5400675"/>
            <a:ext cx="2768225" cy="1186382"/>
          </a:xfrm>
          <a:prstGeom prst="rect">
            <a:avLst/>
          </a:prstGeom>
        </p:spPr>
      </p:pic>
      <p:sp>
        <p:nvSpPr>
          <p:cNvPr id="9" name="Content Placeholder 2"/>
          <p:cNvSpPr txBox="1">
            <a:spLocks/>
          </p:cNvSpPr>
          <p:nvPr/>
        </p:nvSpPr>
        <p:spPr>
          <a:xfrm>
            <a:off x="457200" y="2268071"/>
            <a:ext cx="8229600" cy="1391259"/>
          </a:xfrm>
          <a:prstGeom prst="rect">
            <a:avLst/>
          </a:prstGeom>
        </p:spPr>
        <p:txBody>
          <a:bodyPr vert="horz" lIns="91440" tIns="45720" rIns="91440" bIns="45720" rtlCol="0">
            <a:noAutofit/>
          </a:bodyPr>
          <a:lstStyle/>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Wingdings" charset="2"/>
              <a:buChar char="§"/>
              <a:tabLst/>
              <a:defRPr/>
            </a:pP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1" indent="0" algn="l" defTabSz="914400" rtl="0" eaLnBrk="1" fontAlgn="auto" latinLnBrk="0" hangingPunct="1">
              <a:lnSpc>
                <a:spcPct val="100000"/>
              </a:lnSpc>
              <a:spcBef>
                <a:spcPct val="20000"/>
              </a:spcBef>
              <a:spcAft>
                <a:spcPts val="0"/>
              </a:spcAft>
              <a:buClr>
                <a:schemeClr val="accent1"/>
              </a:buClr>
              <a:buSzPct val="85000"/>
              <a:buFont typeface="Arial" pitchFamily="34" charset="0"/>
              <a:buNone/>
              <a:tabLst/>
              <a:defRPr/>
            </a:pPr>
            <a:r>
              <a:rPr kumimoji="0" lang="en-US" sz="2400" b="0" i="0" u="sng" strike="noStrike" kern="1200" cap="none" spc="0" normalizeH="0" baseline="0" noProof="0" dirty="0" smtClean="0">
                <a:ln>
                  <a:noFill/>
                </a:ln>
                <a:solidFill>
                  <a:schemeClr val="tx1"/>
                </a:solidFill>
                <a:effectLst/>
                <a:uLnTx/>
                <a:uFillTx/>
                <a:latin typeface="+mn-lt"/>
                <a:ea typeface="+mn-ea"/>
                <a:cs typeface="+mn-cs"/>
              </a:rPr>
              <a:t>Contact Information: </a:t>
            </a: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Wingdings" charset="2"/>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660400" y="3659330"/>
            <a:ext cx="3810000" cy="228600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74320" lvl="1" indent="0">
              <a:buFont typeface="Arial" pitchFamily="34" charset="0"/>
              <a:buNone/>
            </a:pPr>
            <a:r>
              <a:rPr lang="en-US" sz="2200" b="1" dirty="0" smtClean="0"/>
              <a:t>Christina </a:t>
            </a:r>
            <a:r>
              <a:rPr lang="en-US" sz="2200" b="1" dirty="0" err="1" smtClean="0"/>
              <a:t>Bethell</a:t>
            </a:r>
            <a:endParaRPr lang="en-US" sz="2200" b="1" dirty="0" smtClean="0"/>
          </a:p>
          <a:p>
            <a:pPr marL="274320" lvl="1" indent="0">
              <a:buFont typeface="Arial" pitchFamily="34" charset="0"/>
              <a:buNone/>
            </a:pPr>
            <a:r>
              <a:rPr lang="en-US" sz="2200" dirty="0" smtClean="0"/>
              <a:t>Phone: 503-494-1892</a:t>
            </a:r>
          </a:p>
          <a:p>
            <a:pPr marL="274320" lvl="1" indent="0">
              <a:buFont typeface="Arial" pitchFamily="34" charset="0"/>
              <a:buNone/>
            </a:pPr>
            <a:r>
              <a:rPr lang="en-US" sz="2200" dirty="0" smtClean="0"/>
              <a:t>Email: </a:t>
            </a:r>
            <a:r>
              <a:rPr lang="en-US" sz="2200" dirty="0" err="1" smtClean="0"/>
              <a:t>bethellc@ohsu.edu</a:t>
            </a:r>
            <a:endParaRPr lang="en-US" sz="2200" dirty="0" smtClean="0"/>
          </a:p>
          <a:p>
            <a:pPr marL="274320" lvl="1" indent="0">
              <a:buFont typeface="Arial" pitchFamily="34" charset="0"/>
              <a:buNone/>
            </a:pPr>
            <a:r>
              <a:rPr lang="en-US" sz="2200" dirty="0" smtClean="0"/>
              <a:t>Fax: 503-494-2475</a:t>
            </a:r>
          </a:p>
        </p:txBody>
      </p:sp>
      <p:sp>
        <p:nvSpPr>
          <p:cNvPr id="11" name="Content Placeholder 2"/>
          <p:cNvSpPr txBox="1">
            <a:spLocks/>
          </p:cNvSpPr>
          <p:nvPr/>
        </p:nvSpPr>
        <p:spPr>
          <a:xfrm>
            <a:off x="4673600" y="3659330"/>
            <a:ext cx="4305300" cy="184150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74320" lvl="1" indent="0">
              <a:buFont typeface="Arial" pitchFamily="34" charset="0"/>
              <a:buNone/>
            </a:pPr>
            <a:r>
              <a:rPr lang="en-US" sz="2200" b="1" dirty="0" smtClean="0"/>
              <a:t>The CAHMI</a:t>
            </a:r>
          </a:p>
          <a:p>
            <a:pPr marL="274320" lvl="1" indent="0">
              <a:buNone/>
            </a:pPr>
            <a:r>
              <a:rPr lang="en-US" sz="2200" dirty="0"/>
              <a:t>Phone: 503-494-1930</a:t>
            </a:r>
          </a:p>
          <a:p>
            <a:pPr marL="274320" lvl="1" indent="0">
              <a:buFont typeface="Arial" pitchFamily="34" charset="0"/>
              <a:buNone/>
            </a:pPr>
            <a:r>
              <a:rPr lang="en-US" sz="2200" dirty="0" smtClean="0"/>
              <a:t>Email: </a:t>
            </a:r>
            <a:r>
              <a:rPr lang="en-US" sz="2200" dirty="0" err="1" smtClean="0"/>
              <a:t>CAHMI@ohsu.edu</a:t>
            </a:r>
            <a:endParaRPr lang="en-US" sz="2200" dirty="0" smtClean="0"/>
          </a:p>
          <a:p>
            <a:pPr marL="274320" lvl="1" indent="0">
              <a:buFont typeface="Arial" pitchFamily="34" charset="0"/>
              <a:buNone/>
            </a:pPr>
            <a:r>
              <a:rPr lang="en-US" sz="2200" dirty="0" smtClean="0"/>
              <a:t>Website: </a:t>
            </a:r>
            <a:r>
              <a:rPr lang="en-US" sz="2200" dirty="0" err="1" smtClean="0"/>
              <a:t>www.cahmi.org</a:t>
            </a:r>
            <a:endParaRPr lang="en-US" sz="2200" dirty="0"/>
          </a:p>
        </p:txBody>
      </p:sp>
    </p:spTree>
    <p:extLst>
      <p:ext uri="{BB962C8B-B14F-4D97-AF65-F5344CB8AC3E}">
        <p14:creationId xmlns:p14="http://schemas.microsoft.com/office/powerpoint/2010/main" xmlns="" val="4073765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74900"/>
            <a:ext cx="7772400" cy="2200275"/>
          </a:xfrm>
        </p:spPr>
        <p:txBody>
          <a:bodyPr/>
          <a:lstStyle/>
          <a:p>
            <a:r>
              <a:rPr lang="en-US" dirty="0" smtClean="0">
                <a:solidFill>
                  <a:srgbClr val="FFFFFF"/>
                </a:solidFill>
              </a:rPr>
              <a:t>Questions?</a:t>
            </a:r>
            <a:endParaRPr lang="en-US" dirty="0">
              <a:solidFill>
                <a:srgbClr val="FFFFFF"/>
              </a:solidFill>
            </a:endParaRPr>
          </a:p>
        </p:txBody>
      </p:sp>
      <p:sp>
        <p:nvSpPr>
          <p:cNvPr id="3" name="Text Placeholder 2"/>
          <p:cNvSpPr>
            <a:spLocks noGrp="1"/>
          </p:cNvSpPr>
          <p:nvPr>
            <p:ph type="body" idx="1"/>
          </p:nvPr>
        </p:nvSpPr>
        <p:spPr>
          <a:xfrm>
            <a:off x="722313" y="4639564"/>
            <a:ext cx="7772400" cy="1500187"/>
          </a:xfrm>
        </p:spPr>
        <p:txBody>
          <a:bodyPr/>
          <a:lstStyle/>
          <a:p>
            <a:r>
              <a:rPr lang="en-US" dirty="0" smtClean="0"/>
              <a:t> </a:t>
            </a:r>
            <a:endParaRPr lang="en-US" dirty="0"/>
          </a:p>
        </p:txBody>
      </p:sp>
      <p:sp>
        <p:nvSpPr>
          <p:cNvPr id="4" name="Footer Placeholder 3"/>
          <p:cNvSpPr>
            <a:spLocks noGrp="1"/>
          </p:cNvSpPr>
          <p:nvPr>
            <p:ph type="ftr" sz="quarter" idx="11"/>
          </p:nvPr>
        </p:nvSpPr>
        <p:spPr>
          <a:xfrm>
            <a:off x="3712464" y="6418580"/>
            <a:ext cx="4517136"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49</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311412" y="134477"/>
            <a:ext cx="4459311" cy="1560300"/>
          </a:xfrm>
          <a:prstGeom prst="rect">
            <a:avLst/>
          </a:prstGeom>
          <a:noFill/>
          <a:ln>
            <a:noFill/>
          </a:ln>
          <a:extLst>
            <a:ext uri="{53640926-AAD7-44D8-BBD7-CCE9431645EC}">
              <a14:shadowObscured xmlns:a14="http://schemas.microsoft.com/office/drawing/2010/main" xmlns=""/>
            </a:ext>
          </a:extLst>
        </p:spPr>
      </p:pic>
      <p:sp>
        <p:nvSpPr>
          <p:cNvPr id="8" name="Subtitle 2"/>
          <p:cNvSpPr txBox="1">
            <a:spLocks/>
          </p:cNvSpPr>
          <p:nvPr/>
        </p:nvSpPr>
        <p:spPr>
          <a:xfrm>
            <a:off x="2311413" y="1694778"/>
            <a:ext cx="1541732" cy="54652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Engage 	</a:t>
            </a:r>
            <a:endParaRPr lang="en-US" sz="2200" b="1" dirty="0">
              <a:effectLst>
                <a:glow rad="101600">
                  <a:schemeClr val="accent1">
                    <a:satMod val="175000"/>
                    <a:alpha val="40000"/>
                  </a:schemeClr>
                </a:glow>
              </a:effectLst>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sp>
        <p:nvSpPr>
          <p:cNvPr id="10" name="Subtitle 2"/>
          <p:cNvSpPr txBox="1">
            <a:spLocks/>
          </p:cNvSpPr>
          <p:nvPr/>
        </p:nvSpPr>
        <p:spPr>
          <a:xfrm>
            <a:off x="3853145" y="1694777"/>
            <a:ext cx="1486418"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Educate</a:t>
            </a:r>
            <a:endParaRPr lang="en-US" sz="2200" b="1" dirty="0">
              <a:effectLst>
                <a:glow rad="101600">
                  <a:schemeClr val="accent1">
                    <a:satMod val="175000"/>
                    <a:alpha val="40000"/>
                  </a:schemeClr>
                </a:glow>
              </a:effectLst>
            </a:endParaRPr>
          </a:p>
        </p:txBody>
      </p:sp>
    </p:spTree>
    <p:extLst>
      <p:ext uri="{BB962C8B-B14F-4D97-AF65-F5344CB8AC3E}">
        <p14:creationId xmlns:p14="http://schemas.microsoft.com/office/powerpoint/2010/main" xmlns="" val="2502051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140"/>
            <a:ext cx="8229600" cy="990600"/>
          </a:xfrm>
        </p:spPr>
        <p:txBody>
          <a:bodyPr/>
          <a:lstStyle/>
          <a:p>
            <a:r>
              <a:rPr lang="en-US" dirty="0" smtClean="0"/>
              <a:t>Flow</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xmlns="" val="2730783452"/>
              </p:ext>
            </p:extLst>
          </p:nvPr>
        </p:nvGraphicFramePr>
        <p:xfrm>
          <a:off x="457200" y="1648521"/>
          <a:ext cx="8229600" cy="4243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bwMode="auto">
          <a:xfrm>
            <a:off x="2594454" y="115440"/>
            <a:ext cx="3485553" cy="121958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946967" y="6456666"/>
            <a:ext cx="4462699"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5</a:t>
            </a:fld>
            <a:endParaRPr lang="en-US" dirty="0">
              <a:solidFill>
                <a:schemeClr val="bg2">
                  <a:lumMod val="10000"/>
                </a:schemeClr>
              </a:solidFill>
            </a:endParaRPr>
          </a:p>
        </p:txBody>
      </p:sp>
      <p:pic>
        <p:nvPicPr>
          <p:cNvPr id="8" name="Picture 7"/>
          <p:cNvPicPr>
            <a:picLocks noChangeAspect="1"/>
          </p:cNvPicPr>
          <p:nvPr/>
        </p:nvPicPr>
        <p:blipFill>
          <a:blip r:embed="rId8" cstate="print"/>
          <a:stretch>
            <a:fillRect/>
          </a:stretch>
        </p:blipFill>
        <p:spPr>
          <a:xfrm>
            <a:off x="-89529" y="5891909"/>
            <a:ext cx="2254215" cy="966092"/>
          </a:xfrm>
          <a:prstGeom prst="rect">
            <a:avLst/>
          </a:prstGeom>
        </p:spPr>
      </p:pic>
    </p:spTree>
    <p:extLst>
      <p:ext uri="{BB962C8B-B14F-4D97-AF65-F5344CB8AC3E}">
        <p14:creationId xmlns:p14="http://schemas.microsoft.com/office/powerpoint/2010/main" xmlns="" val="1163806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Footer Placeholder 3"/>
          <p:cNvSpPr>
            <a:spLocks noGrp="1"/>
          </p:cNvSpPr>
          <p:nvPr>
            <p:ph type="ftr" sz="quarter" idx="11"/>
          </p:nvPr>
        </p:nvSpPr>
        <p:spPr/>
        <p:txBody>
          <a:bodyPr/>
          <a:lstStyle/>
          <a:p>
            <a:pPr algn="r"/>
            <a:r>
              <a:rPr lang="en-US" smtClean="0"/>
              <a:t>Engaging Parents as Improvement Partners, April, 2013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4671915" y="118520"/>
            <a:ext cx="2251275" cy="787714"/>
          </a:xfrm>
          <a:prstGeom prst="rect">
            <a:avLst/>
          </a:prstGeom>
          <a:noFill/>
          <a:ln>
            <a:noFill/>
          </a:ln>
          <a:extLst>
            <a:ext uri="{53640926-AAD7-44D8-BBD7-CCE9431645EC}">
              <a14:shadowObscured xmlns:a14="http://schemas.microsoft.com/office/drawing/2010/main" xmlns=""/>
            </a:ext>
          </a:extLst>
        </p:spPr>
      </p:pic>
      <p:sp>
        <p:nvSpPr>
          <p:cNvPr id="6" name="Footer Placeholder 5"/>
          <p:cNvSpPr>
            <a:spLocks noGrp="1"/>
          </p:cNvSpPr>
          <p:nvPr>
            <p:ph type="ftr" sz="quarter" idx="11"/>
          </p:nvPr>
        </p:nvSpPr>
        <p:spPr>
          <a:xfrm>
            <a:off x="3761772" y="6456666"/>
            <a:ext cx="4647894"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
        <p:nvSpPr>
          <p:cNvPr id="7" name="Slide Number Placeholder 6"/>
          <p:cNvSpPr>
            <a:spLocks noGrp="1"/>
          </p:cNvSpPr>
          <p:nvPr>
            <p:ph type="sldNum" sz="quarter" idx="12"/>
          </p:nvPr>
        </p:nvSpPr>
        <p:spPr>
          <a:xfrm>
            <a:off x="8457004" y="6456666"/>
            <a:ext cx="1066800" cy="329184"/>
          </a:xfrm>
        </p:spPr>
        <p:txBody>
          <a:bodyPr/>
          <a:lstStyle/>
          <a:p>
            <a:fld id="{0CFEC368-1D7A-4F81-ABF6-AE0E36BAF64C}" type="slidenum">
              <a:rPr lang="en-US" smtClean="0">
                <a:solidFill>
                  <a:schemeClr val="bg2">
                    <a:lumMod val="10000"/>
                  </a:schemeClr>
                </a:solidFill>
              </a:rPr>
              <a:pPr/>
              <a:t>51</a:t>
            </a:fld>
            <a:endParaRPr lang="en-US" dirty="0">
              <a:solidFill>
                <a:schemeClr val="bg2">
                  <a:lumMod val="10000"/>
                </a:schemeClr>
              </a:solidFill>
            </a:endParaRPr>
          </a:p>
        </p:txBody>
      </p:sp>
      <p:pic>
        <p:nvPicPr>
          <p:cNvPr id="8" name="Picture 7"/>
          <p:cNvPicPr>
            <a:picLocks noChangeAspect="1"/>
          </p:cNvPicPr>
          <p:nvPr/>
        </p:nvPicPr>
        <p:blipFill>
          <a:blip r:embed="rId3" cstate="print"/>
          <a:stretch>
            <a:fillRect/>
          </a:stretch>
        </p:blipFill>
        <p:spPr>
          <a:xfrm>
            <a:off x="-89529" y="5891909"/>
            <a:ext cx="2254215" cy="966092"/>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xmlns="" val="1976330378"/>
              </p:ext>
            </p:extLst>
          </p:nvPr>
        </p:nvGraphicFramePr>
        <p:xfrm>
          <a:off x="59582" y="1059604"/>
          <a:ext cx="9024836" cy="5726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3761772" y="3252486"/>
            <a:ext cx="3078866" cy="1938992"/>
          </a:xfrm>
          <a:prstGeom prst="rect">
            <a:avLst/>
          </a:prstGeom>
          <a:noFill/>
        </p:spPr>
        <p:txBody>
          <a:bodyPr wrap="square" rtlCol="0">
            <a:spAutoFit/>
          </a:bodyPr>
          <a:lstStyle/>
          <a:p>
            <a:r>
              <a:rPr lang="en-US" sz="2000" b="1" dirty="0" smtClean="0"/>
              <a:t>Cycle of </a:t>
            </a:r>
          </a:p>
          <a:p>
            <a:pPr>
              <a:buFont typeface="Arial" pitchFamily="34" charset="0"/>
              <a:buChar char="•"/>
            </a:pPr>
            <a:r>
              <a:rPr lang="en-US" sz="2000" b="1" dirty="0" smtClean="0"/>
              <a:t> Partnership </a:t>
            </a:r>
          </a:p>
          <a:p>
            <a:pPr>
              <a:buFont typeface="Arial" pitchFamily="34" charset="0"/>
              <a:buChar char="•"/>
            </a:pPr>
            <a:r>
              <a:rPr lang="en-US" sz="2000" b="1" dirty="0" smtClean="0"/>
              <a:t> Engagement</a:t>
            </a:r>
          </a:p>
          <a:p>
            <a:pPr>
              <a:buFont typeface="Arial" pitchFamily="34" charset="0"/>
              <a:buChar char="•"/>
            </a:pPr>
            <a:r>
              <a:rPr lang="en-US" sz="2000" b="1" dirty="0" smtClean="0"/>
              <a:t> Activation </a:t>
            </a:r>
          </a:p>
          <a:p>
            <a:pPr>
              <a:buFont typeface="Arial" pitchFamily="34" charset="0"/>
              <a:buChar char="•"/>
            </a:pPr>
            <a:r>
              <a:rPr lang="en-US" sz="2000" b="1" dirty="0" smtClean="0"/>
              <a:t> Measurement </a:t>
            </a:r>
          </a:p>
          <a:p>
            <a:pPr>
              <a:buFont typeface="Arial" pitchFamily="34" charset="0"/>
              <a:buChar char="•"/>
            </a:pPr>
            <a:r>
              <a:rPr lang="en-US" sz="2000" b="1" dirty="0" smtClean="0"/>
              <a:t> Improvement</a:t>
            </a:r>
            <a:endParaRPr lang="en-US" sz="2000" b="1" dirty="0"/>
          </a:p>
        </p:txBody>
      </p:sp>
      <p:sp>
        <p:nvSpPr>
          <p:cNvPr id="2" name="Title 1"/>
          <p:cNvSpPr>
            <a:spLocks noGrp="1"/>
          </p:cNvSpPr>
          <p:nvPr>
            <p:ph type="title"/>
          </p:nvPr>
        </p:nvSpPr>
        <p:spPr>
          <a:xfrm>
            <a:off x="59582" y="13997"/>
            <a:ext cx="8486775" cy="990600"/>
          </a:xfrm>
        </p:spPr>
        <p:txBody>
          <a:bodyPr>
            <a:normAutofit/>
          </a:bodyPr>
          <a:lstStyle/>
          <a:p>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xmlns="" val="131450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74900"/>
            <a:ext cx="7772400" cy="2200275"/>
          </a:xfrm>
        </p:spPr>
        <p:txBody>
          <a:bodyPr>
            <a:normAutofit/>
          </a:bodyPr>
          <a:lstStyle/>
          <a:p>
            <a:r>
              <a:rPr lang="en-US" dirty="0" smtClean="0">
                <a:solidFill>
                  <a:srgbClr val="FFFFFF"/>
                </a:solidFill>
              </a:rPr>
              <a:t>Additional Information on Implementation</a:t>
            </a:r>
            <a:endParaRPr lang="en-US" dirty="0">
              <a:solidFill>
                <a:srgbClr val="FFFFFF"/>
              </a:solidFill>
            </a:endParaRPr>
          </a:p>
        </p:txBody>
      </p:sp>
      <p:sp>
        <p:nvSpPr>
          <p:cNvPr id="4" name="Footer Placeholder 3"/>
          <p:cNvSpPr>
            <a:spLocks noGrp="1"/>
          </p:cNvSpPr>
          <p:nvPr>
            <p:ph type="ftr" sz="quarter" idx="11"/>
          </p:nvPr>
        </p:nvSpPr>
        <p:spPr>
          <a:xfrm>
            <a:off x="3421930" y="6418580"/>
            <a:ext cx="4807670" cy="329184"/>
          </a:xfrm>
        </p:spPr>
        <p:txBody>
          <a:bodyPr/>
          <a:lstStyle/>
          <a:p>
            <a:pPr algn="r"/>
            <a:r>
              <a:rPr lang="en-US" sz="1400" dirty="0" smtClean="0"/>
              <a:t>Engaging Parents as Improvement Partners, April, 2013    |</a:t>
            </a:r>
            <a:endParaRPr lang="en-US" sz="1400" dirty="0"/>
          </a:p>
        </p:txBody>
      </p:sp>
      <p:sp>
        <p:nvSpPr>
          <p:cNvPr id="5" name="Slide Number Placeholder 4"/>
          <p:cNvSpPr>
            <a:spLocks noGrp="1"/>
          </p:cNvSpPr>
          <p:nvPr>
            <p:ph type="sldNum" sz="quarter" idx="12"/>
          </p:nvPr>
        </p:nvSpPr>
        <p:spPr>
          <a:xfrm>
            <a:off x="8305800" y="6418580"/>
            <a:ext cx="1066800" cy="329184"/>
          </a:xfrm>
        </p:spPr>
        <p:txBody>
          <a:bodyPr/>
          <a:lstStyle/>
          <a:p>
            <a:fld id="{0CFEC368-1D7A-4F81-ABF6-AE0E36BAF64C}" type="slidenum">
              <a:rPr lang="en-US" smtClean="0"/>
              <a:pPr/>
              <a:t>52</a:t>
            </a:fld>
            <a:endParaRPr lang="en-US"/>
          </a:p>
        </p:txBody>
      </p:sp>
      <p:sp>
        <p:nvSpPr>
          <p:cNvPr id="6" name="Text Box 5"/>
          <p:cNvSpPr txBox="1"/>
          <p:nvPr/>
        </p:nvSpPr>
        <p:spPr>
          <a:xfrm>
            <a:off x="0" y="351130"/>
            <a:ext cx="9144000" cy="1137297"/>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2311412" y="134477"/>
            <a:ext cx="4459311" cy="1560300"/>
          </a:xfrm>
          <a:prstGeom prst="rect">
            <a:avLst/>
          </a:prstGeom>
          <a:noFill/>
          <a:ln>
            <a:noFill/>
          </a:ln>
          <a:extLst>
            <a:ext uri="{53640926-AAD7-44D8-BBD7-CCE9431645EC}">
              <a14:shadowObscured xmlns:a14="http://schemas.microsoft.com/office/drawing/2010/main" xmlns=""/>
            </a:ext>
          </a:extLst>
        </p:spPr>
      </p:pic>
      <p:sp>
        <p:nvSpPr>
          <p:cNvPr id="8" name="Subtitle 2"/>
          <p:cNvSpPr txBox="1">
            <a:spLocks/>
          </p:cNvSpPr>
          <p:nvPr/>
        </p:nvSpPr>
        <p:spPr>
          <a:xfrm>
            <a:off x="2311413" y="1694778"/>
            <a:ext cx="1541732" cy="54652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Engage 	</a:t>
            </a:r>
            <a:endParaRPr lang="en-US" sz="2200" b="1" dirty="0">
              <a:effectLst>
                <a:glow rad="101600">
                  <a:schemeClr val="accent1">
                    <a:satMod val="175000"/>
                    <a:alpha val="40000"/>
                  </a:schemeClr>
                </a:glow>
              </a:effectLst>
            </a:endParaRPr>
          </a:p>
        </p:txBody>
      </p:sp>
      <p:sp>
        <p:nvSpPr>
          <p:cNvPr id="9" name="Subtitle 2"/>
          <p:cNvSpPr txBox="1">
            <a:spLocks/>
          </p:cNvSpPr>
          <p:nvPr/>
        </p:nvSpPr>
        <p:spPr>
          <a:xfrm>
            <a:off x="5339564" y="1694778"/>
            <a:ext cx="1431160"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Improve</a:t>
            </a:r>
            <a:endParaRPr lang="en-US" sz="2200" b="1" dirty="0">
              <a:effectLst>
                <a:glow rad="101600">
                  <a:schemeClr val="accent1">
                    <a:satMod val="175000"/>
                    <a:alpha val="40000"/>
                  </a:schemeClr>
                </a:glow>
              </a:effectLst>
            </a:endParaRPr>
          </a:p>
        </p:txBody>
      </p:sp>
      <p:sp>
        <p:nvSpPr>
          <p:cNvPr id="10" name="Subtitle 2"/>
          <p:cNvSpPr txBox="1">
            <a:spLocks/>
          </p:cNvSpPr>
          <p:nvPr/>
        </p:nvSpPr>
        <p:spPr>
          <a:xfrm>
            <a:off x="3853145" y="1694777"/>
            <a:ext cx="1486418" cy="47599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sz="2200" b="1" dirty="0" smtClean="0">
                <a:effectLst>
                  <a:glow rad="101600">
                    <a:schemeClr val="accent1">
                      <a:satMod val="175000"/>
                      <a:alpha val="40000"/>
                    </a:schemeClr>
                  </a:glow>
                </a:effectLst>
              </a:rPr>
              <a:t>Educate</a:t>
            </a:r>
            <a:endParaRPr lang="en-US" sz="2200" b="1" dirty="0">
              <a:effectLst>
                <a:glow rad="101600">
                  <a:schemeClr val="accent1">
                    <a:satMod val="175000"/>
                    <a:alpha val="40000"/>
                  </a:schemeClr>
                </a:glow>
              </a:effectLst>
            </a:endParaRPr>
          </a:p>
        </p:txBody>
      </p:sp>
    </p:spTree>
    <p:extLst>
      <p:ext uri="{BB962C8B-B14F-4D97-AF65-F5344CB8AC3E}">
        <p14:creationId xmlns:p14="http://schemas.microsoft.com/office/powerpoint/2010/main" xmlns="" val="40465594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04" y="741002"/>
            <a:ext cx="8229600" cy="990600"/>
          </a:xfrm>
        </p:spPr>
        <p:txBody>
          <a:bodyPr>
            <a:normAutofit fontScale="90000"/>
          </a:bodyPr>
          <a:lstStyle/>
          <a:p>
            <a:r>
              <a:rPr lang="en-US" dirty="0" smtClean="0"/>
              <a:t>Secure EHR Integration &amp; Data Transfer</a:t>
            </a:r>
            <a:endParaRPr lang="en-US" dirty="0"/>
          </a:p>
        </p:txBody>
      </p:sp>
      <p:sp>
        <p:nvSpPr>
          <p:cNvPr id="6"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pic>
        <p:nvPicPr>
          <p:cNvPr id="12" name="Picture 11" descr="C:\Documents and Settings\ledonne\Desktop\EHR WVP integration visual.png"/>
          <p:cNvPicPr/>
          <p:nvPr/>
        </p:nvPicPr>
        <p:blipFill>
          <a:blip r:embed="rId3" cstate="print"/>
          <a:srcRect/>
          <a:stretch>
            <a:fillRect/>
          </a:stretch>
        </p:blipFill>
        <p:spPr bwMode="auto">
          <a:xfrm>
            <a:off x="3186260" y="1561916"/>
            <a:ext cx="5957740" cy="5126398"/>
          </a:xfrm>
          <a:prstGeom prst="rect">
            <a:avLst/>
          </a:prstGeom>
          <a:noFill/>
          <a:ln w="9525">
            <a:noFill/>
            <a:miter lim="800000"/>
            <a:headEnd/>
            <a:tailEnd/>
          </a:ln>
        </p:spPr>
      </p:pic>
      <p:sp>
        <p:nvSpPr>
          <p:cNvPr id="13" name="TextBox 12"/>
          <p:cNvSpPr txBox="1"/>
          <p:nvPr/>
        </p:nvSpPr>
        <p:spPr>
          <a:xfrm>
            <a:off x="131504" y="1989056"/>
            <a:ext cx="2903927" cy="923330"/>
          </a:xfrm>
          <a:prstGeom prst="rect">
            <a:avLst/>
          </a:prstGeom>
          <a:noFill/>
        </p:spPr>
        <p:txBody>
          <a:bodyPr wrap="square" rtlCol="0">
            <a:spAutoFit/>
          </a:bodyPr>
          <a:lstStyle/>
          <a:p>
            <a:pPr>
              <a:buFont typeface="Arial" pitchFamily="34" charset="0"/>
              <a:buChar char="•"/>
            </a:pPr>
            <a:r>
              <a:rPr lang="en-US" dirty="0" smtClean="0"/>
              <a:t>  Full Integration (PHI)</a:t>
            </a:r>
          </a:p>
          <a:p>
            <a:pPr>
              <a:buFont typeface="Arial" pitchFamily="34" charset="0"/>
              <a:buChar char="•"/>
            </a:pPr>
            <a:endParaRPr lang="en-US" dirty="0" smtClean="0"/>
          </a:p>
          <a:p>
            <a:pPr>
              <a:buFont typeface="Arial" pitchFamily="34" charset="0"/>
              <a:buChar char="•"/>
            </a:pPr>
            <a:r>
              <a:rPr lang="en-US" dirty="0" smtClean="0"/>
              <a:t> E-mail/Fax (without PHI)</a:t>
            </a:r>
            <a:endParaRPr lang="en-US" dirty="0"/>
          </a:p>
        </p:txBody>
      </p:sp>
      <p:sp>
        <p:nvSpPr>
          <p:cNvPr id="4" name="Footer Placeholder 3"/>
          <p:cNvSpPr>
            <a:spLocks noGrp="1"/>
          </p:cNvSpPr>
          <p:nvPr>
            <p:ph type="ftr" sz="quarter" idx="11"/>
          </p:nvPr>
        </p:nvSpPr>
        <p:spPr>
          <a:xfrm>
            <a:off x="3886200" y="6477000"/>
            <a:ext cx="4114800" cy="329184"/>
          </a:xfrm>
        </p:spPr>
        <p:txBody>
          <a:bodyPr/>
          <a:lstStyle/>
          <a:p>
            <a:pPr algn="r"/>
            <a:r>
              <a:rPr lang="en-US" dirty="0" smtClean="0">
                <a:solidFill>
                  <a:schemeClr val="tx1"/>
                </a:solidFill>
              </a:rPr>
              <a:t>Engaging Parents as Improvement Partners, April, 2013    |</a:t>
            </a:r>
            <a:endParaRPr lang="en-US" dirty="0">
              <a:solidFill>
                <a:schemeClr val="tx1"/>
              </a:solidFill>
            </a:endParaRPr>
          </a:p>
        </p:txBody>
      </p:sp>
      <p:sp>
        <p:nvSpPr>
          <p:cNvPr id="5" name="Slide Number Placeholder 4"/>
          <p:cNvSpPr>
            <a:spLocks noGrp="1"/>
          </p:cNvSpPr>
          <p:nvPr>
            <p:ph type="sldNum" sz="quarter" idx="12"/>
          </p:nvPr>
        </p:nvSpPr>
        <p:spPr>
          <a:xfrm>
            <a:off x="8077200" y="6477000"/>
            <a:ext cx="1066800" cy="329184"/>
          </a:xfrm>
        </p:spPr>
        <p:txBody>
          <a:bodyPr/>
          <a:lstStyle/>
          <a:p>
            <a:fld id="{0CFEC368-1D7A-4F81-ABF6-AE0E36BAF64C}" type="slidenum">
              <a:rPr lang="en-US" smtClean="0">
                <a:solidFill>
                  <a:schemeClr val="tx1"/>
                </a:solidFill>
              </a:rPr>
              <a:pPr/>
              <a:t>53</a:t>
            </a:fld>
            <a:endParaRPr lang="en-US">
              <a:solidFill>
                <a:schemeClr val="tx1"/>
              </a:solidFill>
            </a:endParaRPr>
          </a:p>
        </p:txBody>
      </p:sp>
    </p:spTree>
    <p:extLst>
      <p:ext uri="{BB962C8B-B14F-4D97-AF65-F5344CB8AC3E}">
        <p14:creationId xmlns:p14="http://schemas.microsoft.com/office/powerpoint/2010/main" xmlns="" val="2686997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04" y="741002"/>
            <a:ext cx="8229600" cy="990600"/>
          </a:xfrm>
        </p:spPr>
        <p:txBody>
          <a:bodyPr>
            <a:normAutofit fontScale="90000"/>
          </a:bodyPr>
          <a:lstStyle/>
          <a:p>
            <a:r>
              <a:rPr lang="en-US" dirty="0" smtClean="0"/>
              <a:t>Aggregated Data Reports and Full Data Sets</a:t>
            </a:r>
            <a:endParaRPr lang="en-US" dirty="0"/>
          </a:p>
        </p:txBody>
      </p:sp>
      <p:sp>
        <p:nvSpPr>
          <p:cNvPr id="4" name="Footer Placeholder 3"/>
          <p:cNvSpPr>
            <a:spLocks noGrp="1"/>
          </p:cNvSpPr>
          <p:nvPr>
            <p:ph type="ftr" sz="quarter" idx="11"/>
          </p:nvPr>
        </p:nvSpPr>
        <p:spPr>
          <a:xfrm>
            <a:off x="3886200" y="6477000"/>
            <a:ext cx="4114800" cy="329184"/>
          </a:xfrm>
        </p:spPr>
        <p:txBody>
          <a:bodyPr/>
          <a:lstStyle/>
          <a:p>
            <a:pPr algn="r"/>
            <a:r>
              <a:rPr lang="en-US" dirty="0" smtClean="0"/>
              <a:t>Engaging Parents as Improvement Partners, April, 2013    |</a:t>
            </a:r>
            <a:endParaRPr lang="en-US" dirty="0"/>
          </a:p>
        </p:txBody>
      </p:sp>
      <p:sp>
        <p:nvSpPr>
          <p:cNvPr id="5" name="Slide Number Placeholder 4"/>
          <p:cNvSpPr>
            <a:spLocks noGrp="1"/>
          </p:cNvSpPr>
          <p:nvPr>
            <p:ph type="sldNum" sz="quarter" idx="12"/>
          </p:nvPr>
        </p:nvSpPr>
        <p:spPr>
          <a:xfrm>
            <a:off x="8077200" y="6477000"/>
            <a:ext cx="1066800" cy="329184"/>
          </a:xfrm>
        </p:spPr>
        <p:txBody>
          <a:bodyPr/>
          <a:lstStyle/>
          <a:p>
            <a:fld id="{0CFEC368-1D7A-4F81-ABF6-AE0E36BAF64C}" type="slidenum">
              <a:rPr lang="en-US" smtClean="0"/>
              <a:pPr/>
              <a:t>54</a:t>
            </a:fld>
            <a:endParaRPr lang="en-US"/>
          </a:p>
        </p:txBody>
      </p:sp>
      <p:sp>
        <p:nvSpPr>
          <p:cNvPr id="6"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pic>
        <p:nvPicPr>
          <p:cNvPr id="9" name="Content Placeholder 3"/>
          <p:cNvPicPr>
            <a:picLocks noGrp="1"/>
          </p:cNvPicPr>
          <p:nvPr>
            <p:ph idx="1"/>
          </p:nvPr>
        </p:nvPicPr>
        <p:blipFill>
          <a:blip r:embed="rId3" cstate="print"/>
          <a:srcRect l="17502" t="17589" r="17116" b="5534"/>
          <a:stretch>
            <a:fillRect/>
          </a:stretch>
        </p:blipFill>
        <p:spPr>
          <a:xfrm>
            <a:off x="2359617" y="1731603"/>
            <a:ext cx="6400800" cy="5126398"/>
          </a:xfrm>
        </p:spPr>
      </p:pic>
    </p:spTree>
    <p:extLst>
      <p:ext uri="{BB962C8B-B14F-4D97-AF65-F5344CB8AC3E}">
        <p14:creationId xmlns:p14="http://schemas.microsoft.com/office/powerpoint/2010/main" xmlns="" val="627292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9" name="Object 9"/>
          <p:cNvGraphicFramePr>
            <a:graphicFrameLocks noChangeAspect="1"/>
          </p:cNvGraphicFramePr>
          <p:nvPr/>
        </p:nvGraphicFramePr>
        <p:xfrm>
          <a:off x="820500" y="1752600"/>
          <a:ext cx="6553200" cy="5105400"/>
        </p:xfrm>
        <a:graphic>
          <a:graphicData uri="http://schemas.openxmlformats.org/presentationml/2006/ole">
            <p:oleObj spid="_x0000_s3106" name="Picture" r:id="rId4" imgW="7187184" imgH="5628132" progId="Word.Picture.8">
              <p:embed/>
            </p:oleObj>
          </a:graphicData>
        </a:graphic>
      </p:graphicFrame>
      <p:sp>
        <p:nvSpPr>
          <p:cNvPr id="4" name="Slide Number Placeholder 3"/>
          <p:cNvSpPr>
            <a:spLocks noGrp="1"/>
          </p:cNvSpPr>
          <p:nvPr>
            <p:ph type="sldNum" sz="quarter" idx="12"/>
          </p:nvPr>
        </p:nvSpPr>
        <p:spPr>
          <a:xfrm>
            <a:off x="8409666" y="6456666"/>
            <a:ext cx="1066800" cy="329184"/>
          </a:xfrm>
        </p:spPr>
        <p:txBody>
          <a:bodyPr/>
          <a:lstStyle/>
          <a:p>
            <a:fld id="{0CFEC368-1D7A-4F81-ABF6-AE0E36BAF64C}" type="slidenum">
              <a:rPr lang="en-US" smtClean="0">
                <a:solidFill>
                  <a:schemeClr val="tx1"/>
                </a:solidFill>
              </a:rPr>
              <a:pPr/>
              <a:t>6</a:t>
            </a:fld>
            <a:endParaRPr lang="en-US" dirty="0">
              <a:solidFill>
                <a:schemeClr val="tx1"/>
              </a:solidFill>
            </a:endParaRPr>
          </a:p>
        </p:txBody>
      </p:sp>
      <p:sp>
        <p:nvSpPr>
          <p:cNvPr id="6" name="Rectangle 5"/>
          <p:cNvSpPr/>
          <p:nvPr/>
        </p:nvSpPr>
        <p:spPr>
          <a:xfrm>
            <a:off x="0" y="903154"/>
            <a:ext cx="9144000" cy="954107"/>
          </a:xfrm>
          <a:prstGeom prst="rect">
            <a:avLst/>
          </a:prstGeom>
        </p:spPr>
        <p:txBody>
          <a:bodyPr wrap="square">
            <a:spAutoFit/>
          </a:bodyPr>
          <a:lstStyle/>
          <a:p>
            <a:pPr lvl="1">
              <a:spcBef>
                <a:spcPts val="0"/>
              </a:spcBef>
              <a:spcAft>
                <a:spcPts val="0"/>
              </a:spcAft>
              <a:defRPr/>
            </a:pPr>
            <a:r>
              <a:rPr lang="en-US" sz="2800" dirty="0" smtClean="0">
                <a:latin typeface="+mj-lt"/>
              </a:rPr>
              <a:t>Motivation: </a:t>
            </a:r>
            <a:r>
              <a:rPr lang="en-US" sz="2800" dirty="0" smtClean="0">
                <a:solidFill>
                  <a:srgbClr val="3B6F1B"/>
                </a:solidFill>
                <a:latin typeface="+mj-lt"/>
              </a:rPr>
              <a:t>Patients are the most underused resource for quality improvement!</a:t>
            </a:r>
          </a:p>
        </p:txBody>
      </p:sp>
      <p:sp>
        <p:nvSpPr>
          <p:cNvPr id="8"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10" name="Footer Placeholder 5"/>
          <p:cNvSpPr>
            <a:spLocks noGrp="1"/>
          </p:cNvSpPr>
          <p:nvPr>
            <p:ph type="ftr" sz="quarter" idx="11"/>
          </p:nvPr>
        </p:nvSpPr>
        <p:spPr>
          <a:xfrm>
            <a:off x="3808071" y="6456666"/>
            <a:ext cx="4601595" cy="329184"/>
          </a:xfrm>
        </p:spPr>
        <p:txBody>
          <a:bodyPr/>
          <a:lstStyle/>
          <a:p>
            <a:pPr algn="r"/>
            <a:r>
              <a:rPr lang="en-US" sz="1400" dirty="0" smtClean="0">
                <a:solidFill>
                  <a:schemeClr val="bg2">
                    <a:lumMod val="10000"/>
                  </a:schemeClr>
                </a:solidFill>
              </a:rPr>
              <a:t>Engaging Parents as Improvement Partners, April, 2013    |</a:t>
            </a:r>
            <a:endParaRPr lang="en-US" sz="1400" dirty="0">
              <a:solidFill>
                <a:schemeClr val="bg2">
                  <a:lumMod val="10000"/>
                </a:schemeClr>
              </a:solidFill>
            </a:endParaRPr>
          </a:p>
        </p:txBody>
      </p:sp>
    </p:spTree>
    <p:extLst>
      <p:ext uri="{BB962C8B-B14F-4D97-AF65-F5344CB8AC3E}">
        <p14:creationId xmlns:p14="http://schemas.microsoft.com/office/powerpoint/2010/main" xmlns="" val="2838233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b="1" dirty="0" smtClean="0"/>
              <a:t>Partner, Engage and Activate Patients!</a:t>
            </a:r>
          </a:p>
          <a:p>
            <a:pPr>
              <a:buNone/>
            </a:pPr>
            <a:r>
              <a:rPr lang="en-US" dirty="0" smtClean="0"/>
              <a:t>The evidence suggests it will:</a:t>
            </a:r>
          </a:p>
          <a:p>
            <a:r>
              <a:rPr lang="en-US" dirty="0" smtClean="0"/>
              <a:t>Improve safety by reducing errors</a:t>
            </a:r>
          </a:p>
          <a:p>
            <a:r>
              <a:rPr lang="en-US" dirty="0" smtClean="0"/>
              <a:t>Improve compliance</a:t>
            </a:r>
          </a:p>
          <a:p>
            <a:r>
              <a:rPr lang="en-US" dirty="0" smtClean="0"/>
              <a:t>Lead to fewer no-shows</a:t>
            </a:r>
          </a:p>
          <a:p>
            <a:r>
              <a:rPr lang="en-US" dirty="0" smtClean="0"/>
              <a:t>Encourage better self-care behaviors</a:t>
            </a:r>
          </a:p>
          <a:p>
            <a:r>
              <a:rPr lang="en-US" dirty="0" smtClean="0"/>
              <a:t>Reduce repeat procedures</a:t>
            </a:r>
          </a:p>
          <a:p>
            <a:r>
              <a:rPr lang="en-US" dirty="0" smtClean="0"/>
              <a:t>Foster better care coordination</a:t>
            </a:r>
          </a:p>
          <a:p>
            <a:r>
              <a:rPr lang="en-US" dirty="0" smtClean="0"/>
              <a:t>Build greater trust</a:t>
            </a:r>
          </a:p>
          <a:p>
            <a:r>
              <a:rPr lang="en-US" dirty="0" smtClean="0"/>
              <a:t>Enhance communication</a:t>
            </a:r>
          </a:p>
          <a:p>
            <a:endParaRPr lang="en-US" dirty="0"/>
          </a:p>
        </p:txBody>
      </p:sp>
      <p:sp>
        <p:nvSpPr>
          <p:cNvPr id="4" name="Footer Placeholder 3"/>
          <p:cNvSpPr>
            <a:spLocks noGrp="1"/>
          </p:cNvSpPr>
          <p:nvPr>
            <p:ph type="ftr" sz="quarter" idx="11"/>
          </p:nvPr>
        </p:nvSpPr>
        <p:spPr>
          <a:xfrm>
            <a:off x="3918030" y="6528816"/>
            <a:ext cx="4114800" cy="329184"/>
          </a:xfrm>
        </p:spPr>
        <p:txBody>
          <a:bodyPr/>
          <a:lstStyle/>
          <a:p>
            <a:pPr algn="r"/>
            <a:r>
              <a:rPr lang="en-US" dirty="0" smtClean="0">
                <a:solidFill>
                  <a:schemeClr val="tx1"/>
                </a:solidFill>
              </a:rPr>
              <a:t>Engaging Parents as Improvement Partners, April, 2013    |</a:t>
            </a:r>
            <a:endParaRPr lang="en-US" dirty="0">
              <a:solidFill>
                <a:schemeClr val="tx1"/>
              </a:solidFill>
            </a:endParaRPr>
          </a:p>
        </p:txBody>
      </p:sp>
      <p:sp>
        <p:nvSpPr>
          <p:cNvPr id="5" name="Slide Number Placeholder 4"/>
          <p:cNvSpPr>
            <a:spLocks noGrp="1"/>
          </p:cNvSpPr>
          <p:nvPr>
            <p:ph type="sldNum" sz="quarter" idx="12"/>
          </p:nvPr>
        </p:nvSpPr>
        <p:spPr>
          <a:xfrm>
            <a:off x="8077200" y="6528816"/>
            <a:ext cx="1066800" cy="329184"/>
          </a:xfrm>
        </p:spPr>
        <p:txBody>
          <a:bodyPr/>
          <a:lstStyle/>
          <a:p>
            <a:fld id="{0CFEC368-1D7A-4F81-ABF6-AE0E36BAF64C}" type="slidenum">
              <a:rPr lang="en-US" smtClean="0">
                <a:solidFill>
                  <a:schemeClr val="tx1"/>
                </a:solidFill>
              </a:rPr>
              <a:pPr/>
              <a:t>7</a:t>
            </a:fld>
            <a:endParaRPr lang="en-US" dirty="0">
              <a:solidFill>
                <a:schemeClr val="tx1"/>
              </a:solidFill>
            </a:endParaRPr>
          </a:p>
        </p:txBody>
      </p:sp>
      <p:sp>
        <p:nvSpPr>
          <p:cNvPr id="6"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9" name="Title 1"/>
          <p:cNvSpPr txBox="1">
            <a:spLocks/>
          </p:cNvSpPr>
          <p:nvPr/>
        </p:nvSpPr>
        <p:spPr>
          <a:xfrm>
            <a:off x="0" y="706058"/>
            <a:ext cx="9328727" cy="990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00" normalizeH="0" baseline="0" noProof="0" dirty="0" smtClean="0">
                <a:ln>
                  <a:noFill/>
                </a:ln>
                <a:effectLst/>
                <a:uLnTx/>
                <a:uFillTx/>
                <a:latin typeface="+mj-lt"/>
                <a:ea typeface="+mj-ea"/>
                <a:cs typeface="+mj-cs"/>
              </a:rPr>
              <a:t>Motivation: </a:t>
            </a:r>
            <a:r>
              <a:rPr lang="en-US" sz="3600" spc="-100" noProof="0" dirty="0" smtClean="0">
                <a:solidFill>
                  <a:schemeClr val="tx2"/>
                </a:solidFill>
                <a:latin typeface="+mj-lt"/>
                <a:ea typeface="+mj-ea"/>
                <a:cs typeface="+mj-cs"/>
              </a:rPr>
              <a:t>What Does t</a:t>
            </a:r>
            <a:r>
              <a:rPr lang="en-US" sz="3600" spc="-100" dirty="0" smtClean="0">
                <a:solidFill>
                  <a:schemeClr val="tx2"/>
                </a:solidFill>
                <a:latin typeface="+mj-lt"/>
                <a:ea typeface="+mj-ea"/>
                <a:cs typeface="+mj-cs"/>
              </a:rPr>
              <a:t>he Evidence Say?</a:t>
            </a:r>
            <a:endParaRPr kumimoji="0" lang="en-US" sz="3600" b="0" i="0" u="none" strike="noStrike" kern="1200" cap="none" spc="-10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xmlns="" val="42853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72"/>
            <a:ext cx="8229600" cy="4876800"/>
          </a:xfrm>
        </p:spPr>
        <p:txBody>
          <a:bodyPr/>
          <a:lstStyle/>
          <a:p>
            <a:pPr>
              <a:buNone/>
            </a:pPr>
            <a:r>
              <a:rPr lang="en-US" sz="2400" dirty="0" smtClean="0"/>
              <a:t>Health psychology and information science suggest that:</a:t>
            </a:r>
          </a:p>
          <a:p>
            <a:pPr marL="857250" lvl="1" indent="-457200"/>
            <a:r>
              <a:rPr lang="en-US" sz="2000" dirty="0" smtClean="0"/>
              <a:t>active two-way partnerships between patients and clinicians…</a:t>
            </a:r>
          </a:p>
          <a:p>
            <a:pPr marL="857250" lvl="1" indent="-457200"/>
            <a:r>
              <a:rPr lang="en-US" sz="2000" dirty="0" smtClean="0"/>
              <a:t>coupled with an assessment-based approach to tailoring the content of care help…</a:t>
            </a:r>
          </a:p>
          <a:p>
            <a:pPr marL="857250" lvl="1" indent="-457200"/>
            <a:r>
              <a:rPr lang="en-US" sz="2000" dirty="0" smtClean="0"/>
              <a:t>promote the likelihood of salient and effective delivery of communication-based health care</a:t>
            </a:r>
          </a:p>
          <a:p>
            <a:endParaRPr lang="en-US" sz="2400" dirty="0" smtClean="0"/>
          </a:p>
          <a:p>
            <a:pPr>
              <a:buNone/>
            </a:pPr>
            <a:r>
              <a:rPr lang="en-US" sz="2400" dirty="0" smtClean="0"/>
              <a:t>The </a:t>
            </a:r>
            <a:r>
              <a:rPr lang="en-US" dirty="0" smtClean="0"/>
              <a:t>WVP tools</a:t>
            </a:r>
            <a:r>
              <a:rPr lang="en-US" sz="2400" dirty="0" smtClean="0"/>
              <a:t> are based on the mutual-participation and the elaboration-likelihood health communication models.</a:t>
            </a:r>
          </a:p>
          <a:p>
            <a:endParaRPr lang="en-US" dirty="0"/>
          </a:p>
        </p:txBody>
      </p:sp>
      <p:sp>
        <p:nvSpPr>
          <p:cNvPr id="4" name="Text Box 2"/>
          <p:cNvSpPr txBox="1">
            <a:spLocks noGrp="1" noChangeArrowheads="1"/>
          </p:cNvSpPr>
          <p:nvPr>
            <p:ph type="title"/>
          </p:nvPr>
        </p:nvSpPr>
        <p:spPr bwMode="auto">
          <a:xfrm>
            <a:off x="457200" y="880306"/>
            <a:ext cx="8229600" cy="990600"/>
          </a:xfrm>
          <a:prstGeom prst="rect">
            <a:avLst/>
          </a:prstGeom>
          <a:noFill/>
          <a:ln w="9525">
            <a:noFill/>
            <a:miter lim="800000"/>
            <a:headEnd/>
            <a:tailEnd/>
          </a:ln>
        </p:spPr>
        <p:txBody>
          <a:bodyPr>
            <a:normAutofit/>
          </a:bodyPr>
          <a:lstStyle/>
          <a:p>
            <a:pPr lvl="1" algn="ctr">
              <a:spcBef>
                <a:spcPts val="0"/>
              </a:spcBef>
              <a:spcAft>
                <a:spcPts val="0"/>
              </a:spcAft>
              <a:defRPr/>
            </a:pPr>
            <a:r>
              <a:rPr lang="en-US" sz="3200" dirty="0">
                <a:solidFill>
                  <a:schemeClr val="tx1"/>
                </a:solidFill>
              </a:rPr>
              <a:t>Motivation: </a:t>
            </a:r>
            <a:r>
              <a:rPr lang="en-US" sz="3200" dirty="0" smtClean="0">
                <a:solidFill>
                  <a:srgbClr val="3B6F1B"/>
                </a:solidFill>
                <a:latin typeface="+mj-lt"/>
              </a:rPr>
              <a:t>PCQMI Methods Research Base</a:t>
            </a:r>
            <a:endParaRPr lang="en-US" sz="3200" dirty="0">
              <a:solidFill>
                <a:srgbClr val="3B6F1B"/>
              </a:solidFill>
              <a:latin typeface="+mj-lt"/>
            </a:endParaRPr>
          </a:p>
        </p:txBody>
      </p:sp>
      <p:sp>
        <p:nvSpPr>
          <p:cNvPr id="5"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Footer Placeholder 3"/>
          <p:cNvSpPr>
            <a:spLocks noGrp="1"/>
          </p:cNvSpPr>
          <p:nvPr>
            <p:ph type="ftr" sz="quarter" idx="11"/>
          </p:nvPr>
        </p:nvSpPr>
        <p:spPr>
          <a:xfrm>
            <a:off x="3918030" y="6528816"/>
            <a:ext cx="4114800" cy="329184"/>
          </a:xfrm>
        </p:spPr>
        <p:txBody>
          <a:bodyPr/>
          <a:lstStyle/>
          <a:p>
            <a:pPr algn="r"/>
            <a:r>
              <a:rPr lang="en-US" dirty="0" smtClean="0">
                <a:solidFill>
                  <a:schemeClr val="tx1"/>
                </a:solidFill>
              </a:rPr>
              <a:t>Engaging Parents as Improvement Partners, April, 2013    |</a:t>
            </a:r>
            <a:endParaRPr lang="en-US" dirty="0">
              <a:solidFill>
                <a:schemeClr val="tx1"/>
              </a:solidFill>
            </a:endParaRPr>
          </a:p>
        </p:txBody>
      </p:sp>
      <p:sp>
        <p:nvSpPr>
          <p:cNvPr id="8" name="Slide Number Placeholder 4"/>
          <p:cNvSpPr>
            <a:spLocks noGrp="1"/>
          </p:cNvSpPr>
          <p:nvPr>
            <p:ph type="sldNum" sz="quarter" idx="12"/>
          </p:nvPr>
        </p:nvSpPr>
        <p:spPr>
          <a:xfrm>
            <a:off x="8077200" y="6528816"/>
            <a:ext cx="1066800" cy="329184"/>
          </a:xfrm>
        </p:spPr>
        <p:txBody>
          <a:bodyPr/>
          <a:lstStyle/>
          <a:p>
            <a:fld id="{0CFEC368-1D7A-4F81-ABF6-AE0E36BAF64C}" type="slidenum">
              <a:rPr lang="en-US" smtClean="0">
                <a:solidFill>
                  <a:schemeClr val="tx1"/>
                </a:solidFill>
              </a:rPr>
              <a:pPr/>
              <a:t>8</a:t>
            </a:fld>
            <a:endParaRPr lang="en-US" dirty="0">
              <a:solidFill>
                <a:schemeClr val="tx1"/>
              </a:solidFill>
            </a:endParaRPr>
          </a:p>
        </p:txBody>
      </p:sp>
    </p:spTree>
    <p:extLst>
      <p:ext uri="{BB962C8B-B14F-4D97-AF65-F5344CB8AC3E}">
        <p14:creationId xmlns:p14="http://schemas.microsoft.com/office/powerpoint/2010/main" xmlns="" val="3252643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16150"/>
            <a:ext cx="8229600" cy="4129232"/>
          </a:xfrm>
        </p:spPr>
        <p:txBody>
          <a:bodyPr/>
          <a:lstStyle/>
          <a:p>
            <a:pPr>
              <a:buNone/>
            </a:pPr>
            <a:r>
              <a:rPr lang="en-US" sz="2800" dirty="0" smtClean="0"/>
              <a:t>The primary mechanisms for improvement are:</a:t>
            </a:r>
          </a:p>
          <a:p>
            <a:pPr>
              <a:buNone/>
            </a:pPr>
            <a:endParaRPr lang="en-US" sz="2800" dirty="0" smtClean="0"/>
          </a:p>
          <a:p>
            <a:pPr lvl="1">
              <a:buFont typeface="Wingdings" pitchFamily="2" charset="2"/>
              <a:buChar char="§"/>
            </a:pPr>
            <a:r>
              <a:rPr lang="en-US" sz="2400" dirty="0" smtClean="0"/>
              <a:t> </a:t>
            </a:r>
            <a:r>
              <a:rPr lang="en-US" sz="2400" b="1" dirty="0" smtClean="0"/>
              <a:t>educating and priming (cueing)</a:t>
            </a:r>
            <a:r>
              <a:rPr lang="en-US" sz="2400" dirty="0" smtClean="0"/>
              <a:t> parents and their pediatric clinicians to focus on priority topics and priority parent needs; </a:t>
            </a:r>
          </a:p>
          <a:p>
            <a:pPr lvl="1">
              <a:buFont typeface="Wingdings" pitchFamily="2" charset="2"/>
              <a:buChar char="§"/>
            </a:pPr>
            <a:r>
              <a:rPr lang="en-US" sz="2400" dirty="0" smtClean="0"/>
              <a:t>establishing a method for </a:t>
            </a:r>
            <a:r>
              <a:rPr lang="en-US" sz="2400" b="1" dirty="0" smtClean="0"/>
              <a:t>easy collection and transfer of information</a:t>
            </a:r>
            <a:r>
              <a:rPr lang="en-US" sz="2400" dirty="0" smtClean="0"/>
              <a:t> about these needs and priorities; and </a:t>
            </a:r>
          </a:p>
          <a:p>
            <a:pPr lvl="1">
              <a:buFont typeface="Wingdings" pitchFamily="2" charset="2"/>
              <a:buChar char="§"/>
            </a:pPr>
            <a:r>
              <a:rPr lang="en-US" sz="2400" b="1" dirty="0" smtClean="0"/>
              <a:t>facilitation of a patient-centered context</a:t>
            </a:r>
            <a:r>
              <a:rPr lang="en-US" sz="2400" dirty="0" smtClean="0"/>
              <a:t> of care.</a:t>
            </a:r>
            <a:endParaRPr lang="en-US" sz="2400" dirty="0"/>
          </a:p>
        </p:txBody>
      </p:sp>
      <p:sp>
        <p:nvSpPr>
          <p:cNvPr id="4" name="Text Box 2"/>
          <p:cNvSpPr txBox="1">
            <a:spLocks noChangeArrowheads="1"/>
          </p:cNvSpPr>
          <p:nvPr/>
        </p:nvSpPr>
        <p:spPr bwMode="auto">
          <a:xfrm>
            <a:off x="0" y="984250"/>
            <a:ext cx="9144000" cy="1231900"/>
          </a:xfrm>
          <a:prstGeom prst="rect">
            <a:avLst/>
          </a:prstGeom>
          <a:noFill/>
          <a:ln w="9525">
            <a:noFill/>
            <a:miter lim="800000"/>
            <a:headEnd/>
            <a:tailEnd/>
          </a:ln>
        </p:spPr>
        <p:txBody>
          <a:bodyPr/>
          <a:lstStyle/>
          <a:p>
            <a:pPr lvl="1" algn="ctr">
              <a:spcBef>
                <a:spcPts val="0"/>
              </a:spcBef>
              <a:spcAft>
                <a:spcPts val="0"/>
              </a:spcAft>
              <a:defRPr/>
            </a:pPr>
            <a:r>
              <a:rPr lang="en-US" sz="2800" dirty="0" smtClean="0"/>
              <a:t>Motivation: </a:t>
            </a:r>
            <a:r>
              <a:rPr lang="en-US" sz="2800" dirty="0" smtClean="0">
                <a:solidFill>
                  <a:srgbClr val="3B6F1B"/>
                </a:solidFill>
              </a:rPr>
              <a:t>How do we Engage Parents?</a:t>
            </a:r>
          </a:p>
          <a:p>
            <a:pPr lvl="1" algn="ctr">
              <a:spcBef>
                <a:spcPts val="0"/>
              </a:spcBef>
              <a:spcAft>
                <a:spcPts val="0"/>
              </a:spcAft>
              <a:defRPr/>
            </a:pPr>
            <a:r>
              <a:rPr lang="en-US" sz="2800" dirty="0" smtClean="0">
                <a:solidFill>
                  <a:srgbClr val="3B6F1B"/>
                </a:solidFill>
              </a:rPr>
              <a:t>PCQMI Methods - Effects on Quality</a:t>
            </a:r>
            <a:endParaRPr lang="en-US" sz="2800" b="1" dirty="0">
              <a:solidFill>
                <a:srgbClr val="3B6F1B"/>
              </a:solidFill>
              <a:latin typeface="+mj-lt"/>
            </a:endParaRPr>
          </a:p>
        </p:txBody>
      </p:sp>
      <p:sp>
        <p:nvSpPr>
          <p:cNvPr id="5" name="Text Box 5"/>
          <p:cNvSpPr txBox="1"/>
          <p:nvPr/>
        </p:nvSpPr>
        <p:spPr>
          <a:xfrm>
            <a:off x="0" y="246044"/>
            <a:ext cx="9144000" cy="532666"/>
          </a:xfrm>
          <a:prstGeom prst="rect">
            <a:avLst/>
          </a:prstGeom>
          <a:solidFill>
            <a:schemeClr val="bg2">
              <a:lumMod val="10000"/>
            </a:schemeClr>
          </a:solidFill>
          <a:ln>
            <a:solidFill>
              <a:schemeClr val="bg2">
                <a:lumMod val="10000"/>
              </a:schemeClr>
            </a:solid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36576" rIns="91440" bIns="36576"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FFFF"/>
                </a:solidFill>
                <a:effectLst/>
                <a:ea typeface="ＭＳ 明朝"/>
                <a:cs typeface="Times New Roman"/>
              </a:rPr>
              <a:t> </a:t>
            </a:r>
            <a:endParaRPr lang="en-US" sz="1200">
              <a:effectLst/>
              <a:ea typeface="ＭＳ 明朝"/>
              <a:cs typeface="Times New Roman"/>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bwMode="auto">
          <a:xfrm>
            <a:off x="3506792" y="115440"/>
            <a:ext cx="2251275" cy="787714"/>
          </a:xfrm>
          <a:prstGeom prst="rect">
            <a:avLst/>
          </a:prstGeom>
          <a:noFill/>
          <a:ln>
            <a:noFill/>
          </a:ln>
          <a:extLst>
            <a:ext uri="{53640926-AAD7-44D8-BBD7-CCE9431645EC}">
              <a14:shadowObscured xmlns:a14="http://schemas.microsoft.com/office/drawing/2010/main" xmlns=""/>
            </a:ext>
          </a:extLst>
        </p:spPr>
      </p:pic>
      <p:sp>
        <p:nvSpPr>
          <p:cNvPr id="7" name="Footer Placeholder 3"/>
          <p:cNvSpPr>
            <a:spLocks noGrp="1"/>
          </p:cNvSpPr>
          <p:nvPr>
            <p:ph type="ftr" sz="quarter" idx="11"/>
          </p:nvPr>
        </p:nvSpPr>
        <p:spPr>
          <a:xfrm>
            <a:off x="3918030" y="6528816"/>
            <a:ext cx="4114800" cy="329184"/>
          </a:xfrm>
        </p:spPr>
        <p:txBody>
          <a:bodyPr/>
          <a:lstStyle/>
          <a:p>
            <a:pPr algn="r"/>
            <a:r>
              <a:rPr lang="en-US" dirty="0" smtClean="0">
                <a:solidFill>
                  <a:schemeClr val="tx1"/>
                </a:solidFill>
              </a:rPr>
              <a:t>Engaging Parents as Improvement Partners, April, 2013    |</a:t>
            </a:r>
            <a:endParaRPr lang="en-US" dirty="0">
              <a:solidFill>
                <a:schemeClr val="tx1"/>
              </a:solidFill>
            </a:endParaRPr>
          </a:p>
        </p:txBody>
      </p:sp>
      <p:sp>
        <p:nvSpPr>
          <p:cNvPr id="8" name="Slide Number Placeholder 4"/>
          <p:cNvSpPr>
            <a:spLocks noGrp="1"/>
          </p:cNvSpPr>
          <p:nvPr>
            <p:ph type="sldNum" sz="quarter" idx="12"/>
          </p:nvPr>
        </p:nvSpPr>
        <p:spPr>
          <a:xfrm>
            <a:off x="8077200" y="6528816"/>
            <a:ext cx="1066800" cy="329184"/>
          </a:xfrm>
        </p:spPr>
        <p:txBody>
          <a:bodyPr/>
          <a:lstStyle/>
          <a:p>
            <a:fld id="{0CFEC368-1D7A-4F81-ABF6-AE0E36BAF64C}"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xmlns="" val="28603522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6">
      <a:dk1>
        <a:sysClr val="windowText" lastClr="000000"/>
      </a:dk1>
      <a:lt1>
        <a:sysClr val="window" lastClr="FFFFFF"/>
      </a:lt1>
      <a:dk2>
        <a:srgbClr val="3B6F1B"/>
      </a:dk2>
      <a:lt2>
        <a:srgbClr val="E8E9D1"/>
      </a:lt2>
      <a:accent1>
        <a:srgbClr val="6FA541"/>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2357</TotalTime>
  <Words>3785</Words>
  <Application>Microsoft Office PowerPoint</Application>
  <PresentationFormat>On-screen Show (4:3)</PresentationFormat>
  <Paragraphs>597</Paragraphs>
  <Slides>54</Slides>
  <Notes>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54</vt:i4>
      </vt:variant>
    </vt:vector>
  </HeadingPairs>
  <TitlesOfParts>
    <vt:vector size="58" baseType="lpstr">
      <vt:lpstr>Clarity</vt:lpstr>
      <vt:lpstr>Visio</vt:lpstr>
      <vt:lpstr>Picture</vt:lpstr>
      <vt:lpstr>Chart</vt:lpstr>
      <vt:lpstr>Slide 1</vt:lpstr>
      <vt:lpstr>Presentation Goals</vt:lpstr>
      <vt:lpstr>Quick Snapshot of the CAHMI</vt:lpstr>
      <vt:lpstr>Slide 4</vt:lpstr>
      <vt:lpstr>Flow</vt:lpstr>
      <vt:lpstr>Slide 6</vt:lpstr>
      <vt:lpstr>Slide 7</vt:lpstr>
      <vt:lpstr>Motivation: PCQMI Methods Research Base</vt:lpstr>
      <vt:lpstr>Slide 9</vt:lpstr>
      <vt:lpstr>The Vision:  Empowering A Cycle of Patient-Provider Engagement  (1) Promoting Healthy Development Survey; (2) WVP; (3) PHDS</vt:lpstr>
      <vt:lpstr>Core Well Visit Planner (WVP) tools?</vt:lpstr>
      <vt:lpstr>Phase I: Promoting Healthy Development Survey</vt:lpstr>
      <vt:lpstr>Slide 13</vt:lpstr>
      <vt:lpstr>Phase II: Pre-Visit Well Visit Planner (WVP)</vt:lpstr>
      <vt:lpstr>The Well-Visit Planner Website: Three Steps</vt:lpstr>
      <vt:lpstr>Example: Practice or Site Specific Version</vt:lpstr>
      <vt:lpstr>Full EHR Integration</vt:lpstr>
      <vt:lpstr>Additional Tools</vt:lpstr>
      <vt:lpstr>The Fit with Quality Improvement  Mapping the “cycle of engagement” to the PDSA Cycle</vt:lpstr>
      <vt:lpstr>Patient Engagement Process</vt:lpstr>
      <vt:lpstr>Demonstration of the Well Visit Planner</vt:lpstr>
      <vt:lpstr>Development &amp; Feasibility (1)</vt:lpstr>
      <vt:lpstr>Development, Feasibility, Results (2)</vt:lpstr>
      <vt:lpstr>Slides in Case Demonstration video does not work </vt:lpstr>
      <vt:lpstr>Flow and Content</vt:lpstr>
      <vt:lpstr>Step 1:  Child and Family Information</vt:lpstr>
      <vt:lpstr>Slide 27</vt:lpstr>
      <vt:lpstr>Slide 28</vt:lpstr>
      <vt:lpstr>Flow and Content</vt:lpstr>
      <vt:lpstr>Step 2: Pick Your Priorities</vt:lpstr>
      <vt:lpstr>Step 3: The Visit Guide</vt:lpstr>
      <vt:lpstr>IMPLEMENTING the  Well Visit Planner Tools</vt:lpstr>
      <vt:lpstr>Get Started with the Orientation Kit and Users Sign Up Form</vt:lpstr>
      <vt:lpstr>Selecting the Right tool(s)</vt:lpstr>
      <vt:lpstr>Two Primary Options</vt:lpstr>
      <vt:lpstr>Detailed Options</vt:lpstr>
      <vt:lpstr>User Sign-Up Form</vt:lpstr>
      <vt:lpstr>Practice-Based Implementation Toolkit</vt:lpstr>
      <vt:lpstr>Requirements for each WVP implementation option</vt:lpstr>
      <vt:lpstr>Office Flow</vt:lpstr>
      <vt:lpstr>The Cultural Shift</vt:lpstr>
      <vt:lpstr>Putting it All Together:  An Online Package for pediatrician Maintenance of Certification</vt:lpstr>
      <vt:lpstr>Working Directly with Parents</vt:lpstr>
      <vt:lpstr>Future Developments</vt:lpstr>
      <vt:lpstr>The Translation Transition</vt:lpstr>
      <vt:lpstr>Why Early Childhood and Why Now?</vt:lpstr>
      <vt:lpstr>Thank You to Our Many Partners</vt:lpstr>
      <vt:lpstr>Thank You!</vt:lpstr>
      <vt:lpstr>Questions?</vt:lpstr>
      <vt:lpstr>Extra Slides</vt:lpstr>
      <vt:lpstr>Summary</vt:lpstr>
      <vt:lpstr>Additional Information on Implementation</vt:lpstr>
      <vt:lpstr>Secure EHR Integration &amp; Data Transfer</vt:lpstr>
      <vt:lpstr>Aggregated Data Reports and Full Data Sets</vt:lpstr>
    </vt:vector>
  </TitlesOfParts>
  <Company>OHSU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Well Visit Planner</dc:title>
  <dc:creator>Cambria Wilhelm</dc:creator>
  <cp:lastModifiedBy>LeDonne</cp:lastModifiedBy>
  <cp:revision>255</cp:revision>
  <cp:lastPrinted>2012-12-01T00:55:30Z</cp:lastPrinted>
  <dcterms:created xsi:type="dcterms:W3CDTF">2012-11-28T20:38:29Z</dcterms:created>
  <dcterms:modified xsi:type="dcterms:W3CDTF">2013-04-09T19:22:40Z</dcterms:modified>
</cp:coreProperties>
</file>